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sldIdLst>
    <p:sldId id="256" r:id="rId2"/>
    <p:sldId id="319" r:id="rId3"/>
    <p:sldId id="495" r:id="rId4"/>
    <p:sldId id="390" r:id="rId5"/>
    <p:sldId id="391" r:id="rId6"/>
    <p:sldId id="392" r:id="rId7"/>
    <p:sldId id="327" r:id="rId8"/>
    <p:sldId id="342" r:id="rId9"/>
    <p:sldId id="343" r:id="rId10"/>
    <p:sldId id="344" r:id="rId11"/>
    <p:sldId id="329" r:id="rId12"/>
    <p:sldId id="330" r:id="rId13"/>
    <p:sldId id="354" r:id="rId14"/>
    <p:sldId id="355" r:id="rId15"/>
    <p:sldId id="356" r:id="rId16"/>
    <p:sldId id="331" r:id="rId17"/>
    <p:sldId id="360" r:id="rId18"/>
    <p:sldId id="332" r:id="rId19"/>
    <p:sldId id="333" r:id="rId20"/>
    <p:sldId id="289" r:id="rId21"/>
    <p:sldId id="334" r:id="rId22"/>
    <p:sldId id="361" r:id="rId23"/>
    <p:sldId id="341" r:id="rId24"/>
    <p:sldId id="365" r:id="rId25"/>
    <p:sldId id="348" r:id="rId26"/>
    <p:sldId id="367" r:id="rId27"/>
    <p:sldId id="368" r:id="rId28"/>
    <p:sldId id="337" r:id="rId29"/>
    <p:sldId id="444" r:id="rId30"/>
    <p:sldId id="451" r:id="rId31"/>
    <p:sldId id="411" r:id="rId32"/>
    <p:sldId id="270" r:id="rId33"/>
    <p:sldId id="271" r:id="rId34"/>
    <p:sldId id="257" r:id="rId35"/>
    <p:sldId id="400" r:id="rId36"/>
    <p:sldId id="395" r:id="rId37"/>
    <p:sldId id="272" r:id="rId38"/>
    <p:sldId id="291" r:id="rId39"/>
    <p:sldId id="292" r:id="rId40"/>
    <p:sldId id="412" r:id="rId41"/>
    <p:sldId id="375" r:id="rId42"/>
    <p:sldId id="376" r:id="rId43"/>
    <p:sldId id="374" r:id="rId44"/>
    <p:sldId id="435" r:id="rId45"/>
    <p:sldId id="433" r:id="rId46"/>
    <p:sldId id="434" r:id="rId47"/>
    <p:sldId id="369" r:id="rId48"/>
    <p:sldId id="372" r:id="rId49"/>
    <p:sldId id="382" r:id="rId50"/>
    <p:sldId id="421" r:id="rId51"/>
    <p:sldId id="418" r:id="rId52"/>
    <p:sldId id="420" r:id="rId53"/>
    <p:sldId id="423" r:id="rId54"/>
    <p:sldId id="422" r:id="rId55"/>
    <p:sldId id="416" r:id="rId56"/>
    <p:sldId id="415" r:id="rId57"/>
    <p:sldId id="402" r:id="rId58"/>
    <p:sldId id="445" r:id="rId59"/>
    <p:sldId id="446" r:id="rId60"/>
    <p:sldId id="448" r:id="rId61"/>
    <p:sldId id="449" r:id="rId62"/>
    <p:sldId id="450" r:id="rId63"/>
    <p:sldId id="413" r:id="rId64"/>
    <p:sldId id="458" r:id="rId65"/>
    <p:sldId id="459" r:id="rId66"/>
    <p:sldId id="460" r:id="rId67"/>
    <p:sldId id="401" r:id="rId68"/>
    <p:sldId id="397" r:id="rId69"/>
    <p:sldId id="425" r:id="rId70"/>
    <p:sldId id="311" r:id="rId71"/>
    <p:sldId id="312" r:id="rId72"/>
    <p:sldId id="313" r:id="rId73"/>
    <p:sldId id="405" r:id="rId74"/>
    <p:sldId id="404" r:id="rId75"/>
    <p:sldId id="427" r:id="rId76"/>
    <p:sldId id="426" r:id="rId77"/>
    <p:sldId id="429" r:id="rId78"/>
    <p:sldId id="414" r:id="rId79"/>
    <p:sldId id="498" r:id="rId80"/>
    <p:sldId id="496" r:id="rId81"/>
    <p:sldId id="497" r:id="rId82"/>
    <p:sldId id="499" r:id="rId83"/>
    <p:sldId id="463" r:id="rId84"/>
    <p:sldId id="464" r:id="rId85"/>
    <p:sldId id="465" r:id="rId86"/>
    <p:sldId id="466" r:id="rId87"/>
    <p:sldId id="467" r:id="rId88"/>
    <p:sldId id="468" r:id="rId89"/>
    <p:sldId id="469" r:id="rId90"/>
    <p:sldId id="470" r:id="rId91"/>
    <p:sldId id="471" r:id="rId92"/>
    <p:sldId id="472" r:id="rId93"/>
    <p:sldId id="473" r:id="rId94"/>
    <p:sldId id="474" r:id="rId95"/>
    <p:sldId id="475" r:id="rId96"/>
    <p:sldId id="476" r:id="rId97"/>
    <p:sldId id="477" r:id="rId98"/>
    <p:sldId id="478" r:id="rId99"/>
    <p:sldId id="479" r:id="rId100"/>
    <p:sldId id="480" r:id="rId101"/>
    <p:sldId id="481" r:id="rId102"/>
    <p:sldId id="482" r:id="rId103"/>
    <p:sldId id="483" r:id="rId104"/>
    <p:sldId id="484" r:id="rId105"/>
    <p:sldId id="485" r:id="rId106"/>
    <p:sldId id="486" r:id="rId107"/>
    <p:sldId id="487" r:id="rId108"/>
    <p:sldId id="488" r:id="rId109"/>
    <p:sldId id="489" r:id="rId110"/>
    <p:sldId id="490" r:id="rId111"/>
    <p:sldId id="491" r:id="rId112"/>
    <p:sldId id="492" r:id="rId113"/>
    <p:sldId id="493" r:id="rId114"/>
    <p:sldId id="494" r:id="rId115"/>
  </p:sldIdLst>
  <p:sldSz cx="9144000" cy="6858000" type="screen4x3"/>
  <p:notesSz cx="6858000" cy="9144000"/>
  <p:defaultTextStyle>
    <a:defPPr>
      <a:defRPr lang="de-DE"/>
    </a:defPPr>
    <a:lvl1pPr algn="l" rtl="0" fontAlgn="base">
      <a:spcBef>
        <a:spcPct val="0"/>
      </a:spcBef>
      <a:spcAft>
        <a:spcPct val="0"/>
      </a:spcAft>
      <a:defRPr kern="1200">
        <a:solidFill>
          <a:schemeClr val="tx1"/>
        </a:solidFill>
        <a:latin typeface="Arial" charset="0"/>
        <a:ea typeface="ＭＳ Ｐゴシック" charset="0"/>
        <a:cs typeface="+mn-cs"/>
      </a:defRPr>
    </a:lvl1pPr>
    <a:lvl2pPr marL="457200" algn="l" rtl="0" fontAlgn="base">
      <a:spcBef>
        <a:spcPct val="0"/>
      </a:spcBef>
      <a:spcAft>
        <a:spcPct val="0"/>
      </a:spcAft>
      <a:defRPr kern="1200">
        <a:solidFill>
          <a:schemeClr val="tx1"/>
        </a:solidFill>
        <a:latin typeface="Arial" charset="0"/>
        <a:ea typeface="ＭＳ Ｐゴシック" charset="0"/>
        <a:cs typeface="+mn-cs"/>
      </a:defRPr>
    </a:lvl2pPr>
    <a:lvl3pPr marL="914400" algn="l" rtl="0" fontAlgn="base">
      <a:spcBef>
        <a:spcPct val="0"/>
      </a:spcBef>
      <a:spcAft>
        <a:spcPct val="0"/>
      </a:spcAft>
      <a:defRPr kern="1200">
        <a:solidFill>
          <a:schemeClr val="tx1"/>
        </a:solidFill>
        <a:latin typeface="Arial" charset="0"/>
        <a:ea typeface="ＭＳ Ｐゴシック" charset="0"/>
        <a:cs typeface="+mn-cs"/>
      </a:defRPr>
    </a:lvl3pPr>
    <a:lvl4pPr marL="1371600" algn="l" rtl="0" fontAlgn="base">
      <a:spcBef>
        <a:spcPct val="0"/>
      </a:spcBef>
      <a:spcAft>
        <a:spcPct val="0"/>
      </a:spcAft>
      <a:defRPr kern="1200">
        <a:solidFill>
          <a:schemeClr val="tx1"/>
        </a:solidFill>
        <a:latin typeface="Arial" charset="0"/>
        <a:ea typeface="ＭＳ Ｐゴシック" charset="0"/>
        <a:cs typeface="+mn-cs"/>
      </a:defRPr>
    </a:lvl4pPr>
    <a:lvl5pPr marL="1828800" algn="l" rtl="0" fontAlgn="base">
      <a:spcBef>
        <a:spcPct val="0"/>
      </a:spcBef>
      <a:spcAft>
        <a:spcPct val="0"/>
      </a:spcAft>
      <a:defRPr kern="1200">
        <a:solidFill>
          <a:schemeClr val="tx1"/>
        </a:solidFill>
        <a:latin typeface="Arial" charset="0"/>
        <a:ea typeface="ＭＳ Ｐゴシック" charset="0"/>
        <a:cs typeface="+mn-cs"/>
      </a:defRPr>
    </a:lvl5pPr>
    <a:lvl6pPr marL="2286000" algn="l" defTabSz="457200" rtl="0" eaLnBrk="1" latinLnBrk="0" hangingPunct="1">
      <a:defRPr kern="1200">
        <a:solidFill>
          <a:schemeClr val="tx1"/>
        </a:solidFill>
        <a:latin typeface="Arial" charset="0"/>
        <a:ea typeface="ＭＳ Ｐゴシック" charset="0"/>
        <a:cs typeface="+mn-cs"/>
      </a:defRPr>
    </a:lvl6pPr>
    <a:lvl7pPr marL="2743200" algn="l" defTabSz="457200" rtl="0" eaLnBrk="1" latinLnBrk="0" hangingPunct="1">
      <a:defRPr kern="1200">
        <a:solidFill>
          <a:schemeClr val="tx1"/>
        </a:solidFill>
        <a:latin typeface="Arial" charset="0"/>
        <a:ea typeface="ＭＳ Ｐゴシック" charset="0"/>
        <a:cs typeface="+mn-cs"/>
      </a:defRPr>
    </a:lvl7pPr>
    <a:lvl8pPr marL="3200400" algn="l" defTabSz="457200" rtl="0" eaLnBrk="1" latinLnBrk="0" hangingPunct="1">
      <a:defRPr kern="1200">
        <a:solidFill>
          <a:schemeClr val="tx1"/>
        </a:solidFill>
        <a:latin typeface="Arial" charset="0"/>
        <a:ea typeface="ＭＳ Ｐゴシック" charset="0"/>
        <a:cs typeface="+mn-cs"/>
      </a:defRPr>
    </a:lvl8pPr>
    <a:lvl9pPr marL="3657600" algn="l" defTabSz="457200" rtl="0" eaLnBrk="1" latinLnBrk="0" hangingPunct="1">
      <a:defRPr kern="1200">
        <a:solidFill>
          <a:schemeClr val="tx1"/>
        </a:solidFill>
        <a:latin typeface="Arial" charset="0"/>
        <a:ea typeface="ＭＳ Ｐゴシック" charset="0"/>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E4FF"/>
    <a:srgbClr val="008000"/>
    <a:srgbClr val="FF9966"/>
    <a:srgbClr val="000000"/>
    <a:srgbClr val="FFFF00"/>
    <a:srgbClr val="0000CC"/>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961" autoAdjust="0"/>
    <p:restoredTop sz="94660"/>
  </p:normalViewPr>
  <p:slideViewPr>
    <p:cSldViewPr>
      <p:cViewPr varScale="1">
        <p:scale>
          <a:sx n="112" d="100"/>
          <a:sy n="112" d="100"/>
        </p:scale>
        <p:origin x="558" y="108"/>
      </p:cViewPr>
      <p:guideLst>
        <p:guide orient="horz" pos="2160"/>
        <p:guide pos="2880"/>
      </p:guideLst>
    </p:cSldViewPr>
  </p:slideViewPr>
  <p:notesTextViewPr>
    <p:cViewPr>
      <p:scale>
        <a:sx n="100" d="100"/>
        <a:sy n="100" d="100"/>
      </p:scale>
      <p:origin x="0" y="0"/>
    </p:cViewPr>
  </p:notesTextViewPr>
  <p:sorterViewPr>
    <p:cViewPr>
      <p:scale>
        <a:sx n="75" d="100"/>
        <a:sy n="75" d="100"/>
      </p:scale>
      <p:origin x="0" y="111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slide" Target="slides/slide114.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0F7F1E1E-AD0E-5C4A-964B-650BAE2FDEA6}" type="slidenum">
              <a:rPr lang="de-DE"/>
              <a:pPr/>
              <a:t>‹Nr.›</a:t>
            </a:fld>
            <a:endParaRPr lang="de-DE"/>
          </a:p>
        </p:txBody>
      </p:sp>
    </p:spTree>
    <p:extLst>
      <p:ext uri="{BB962C8B-B14F-4D97-AF65-F5344CB8AC3E}">
        <p14:creationId xmlns:p14="http://schemas.microsoft.com/office/powerpoint/2010/main" val="2426154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1B6A5547-6C2C-3E40-B06C-9CC87F8AB5D7}" type="slidenum">
              <a:rPr lang="de-DE"/>
              <a:pPr/>
              <a:t>‹Nr.›</a:t>
            </a:fld>
            <a:endParaRPr lang="de-DE"/>
          </a:p>
        </p:txBody>
      </p:sp>
    </p:spTree>
    <p:extLst>
      <p:ext uri="{BB962C8B-B14F-4D97-AF65-F5344CB8AC3E}">
        <p14:creationId xmlns:p14="http://schemas.microsoft.com/office/powerpoint/2010/main" val="4064560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E8341678-DC62-4B45-B64B-7F945B9266EF}" type="slidenum">
              <a:rPr lang="de-DE"/>
              <a:pPr/>
              <a:t>‹Nr.›</a:t>
            </a:fld>
            <a:endParaRPr lang="de-DE"/>
          </a:p>
        </p:txBody>
      </p:sp>
    </p:spTree>
    <p:extLst>
      <p:ext uri="{BB962C8B-B14F-4D97-AF65-F5344CB8AC3E}">
        <p14:creationId xmlns:p14="http://schemas.microsoft.com/office/powerpoint/2010/main" val="1968895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ACDA850F-7FF5-6248-B3D7-0A8244B4292F}" type="slidenum">
              <a:rPr lang="de-DE"/>
              <a:pPr/>
              <a:t>‹Nr.›</a:t>
            </a:fld>
            <a:endParaRPr lang="de-DE"/>
          </a:p>
        </p:txBody>
      </p:sp>
    </p:spTree>
    <p:extLst>
      <p:ext uri="{BB962C8B-B14F-4D97-AF65-F5344CB8AC3E}">
        <p14:creationId xmlns:p14="http://schemas.microsoft.com/office/powerpoint/2010/main" val="28614027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57200" y="1600200"/>
            <a:ext cx="8229600" cy="4525963"/>
          </a:xfrm>
        </p:spPr>
        <p:txBody>
          <a:bodyPr/>
          <a:lstStyle/>
          <a:p>
            <a:pPr lvl="0"/>
            <a:endParaRPr 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F1E8FA29-5DA6-4441-A6C3-584D139141C2}" type="slidenum">
              <a:rPr lang="de-DE"/>
              <a:pPr/>
              <a:t>‹Nr.›</a:t>
            </a:fld>
            <a:endParaRPr lang="de-DE"/>
          </a:p>
        </p:txBody>
      </p:sp>
    </p:spTree>
    <p:extLst>
      <p:ext uri="{BB962C8B-B14F-4D97-AF65-F5344CB8AC3E}">
        <p14:creationId xmlns:p14="http://schemas.microsoft.com/office/powerpoint/2010/main" val="9920980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3D77ECB4-9FE5-9A46-AD75-E500DD316B5F}" type="slidenum">
              <a:rPr lang="de-DE"/>
              <a:pPr/>
              <a:t>‹Nr.›</a:t>
            </a:fld>
            <a:endParaRPr lang="de-DE"/>
          </a:p>
        </p:txBody>
      </p:sp>
    </p:spTree>
    <p:extLst>
      <p:ext uri="{BB962C8B-B14F-4D97-AF65-F5344CB8AC3E}">
        <p14:creationId xmlns:p14="http://schemas.microsoft.com/office/powerpoint/2010/main" val="1453009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de-DE"/>
          </a:p>
        </p:txBody>
      </p:sp>
      <p:sp>
        <p:nvSpPr>
          <p:cNvPr id="5" name="Rectangle 5"/>
          <p:cNvSpPr>
            <a:spLocks noGrp="1" noChangeArrowheads="1"/>
          </p:cNvSpPr>
          <p:nvPr>
            <p:ph type="ftr" sz="quarter" idx="11"/>
          </p:nvPr>
        </p:nvSpPr>
        <p:spPr>
          <a:ln/>
        </p:spPr>
        <p:txBody>
          <a:bodyPr/>
          <a:lstStyle>
            <a:lvl1pPr>
              <a:defRPr/>
            </a:lvl1pPr>
          </a:lstStyle>
          <a:p>
            <a:pPr>
              <a:defRPr/>
            </a:pPr>
            <a:endParaRPr lang="de-DE"/>
          </a:p>
        </p:txBody>
      </p:sp>
      <p:sp>
        <p:nvSpPr>
          <p:cNvPr id="6" name="Rectangle 6"/>
          <p:cNvSpPr>
            <a:spLocks noGrp="1" noChangeArrowheads="1"/>
          </p:cNvSpPr>
          <p:nvPr>
            <p:ph type="sldNum" sz="quarter" idx="12"/>
          </p:nvPr>
        </p:nvSpPr>
        <p:spPr>
          <a:ln/>
        </p:spPr>
        <p:txBody>
          <a:bodyPr/>
          <a:lstStyle>
            <a:lvl1pPr>
              <a:defRPr/>
            </a:lvl1pPr>
          </a:lstStyle>
          <a:p>
            <a:fld id="{B13B6E98-51B9-AF49-A7CD-D27BD67898E2}" type="slidenum">
              <a:rPr lang="de-DE"/>
              <a:pPr/>
              <a:t>‹Nr.›</a:t>
            </a:fld>
            <a:endParaRPr lang="de-DE"/>
          </a:p>
        </p:txBody>
      </p:sp>
    </p:spTree>
    <p:extLst>
      <p:ext uri="{BB962C8B-B14F-4D97-AF65-F5344CB8AC3E}">
        <p14:creationId xmlns:p14="http://schemas.microsoft.com/office/powerpoint/2010/main" val="2130724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1C584F7-3640-1E45-A370-1CA1CAC7776E}" type="slidenum">
              <a:rPr lang="de-DE"/>
              <a:pPr/>
              <a:t>‹Nr.›</a:t>
            </a:fld>
            <a:endParaRPr lang="de-DE"/>
          </a:p>
        </p:txBody>
      </p:sp>
    </p:spTree>
    <p:extLst>
      <p:ext uri="{BB962C8B-B14F-4D97-AF65-F5344CB8AC3E}">
        <p14:creationId xmlns:p14="http://schemas.microsoft.com/office/powerpoint/2010/main" val="2898511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de-DE"/>
          </a:p>
        </p:txBody>
      </p:sp>
      <p:sp>
        <p:nvSpPr>
          <p:cNvPr id="8" name="Rectangle 5"/>
          <p:cNvSpPr>
            <a:spLocks noGrp="1" noChangeArrowheads="1"/>
          </p:cNvSpPr>
          <p:nvPr>
            <p:ph type="ftr" sz="quarter" idx="11"/>
          </p:nvPr>
        </p:nvSpPr>
        <p:spPr>
          <a:ln/>
        </p:spPr>
        <p:txBody>
          <a:bodyPr/>
          <a:lstStyle>
            <a:lvl1pPr>
              <a:defRPr/>
            </a:lvl1pPr>
          </a:lstStyle>
          <a:p>
            <a:pPr>
              <a:defRPr/>
            </a:pPr>
            <a:endParaRPr lang="de-DE"/>
          </a:p>
        </p:txBody>
      </p:sp>
      <p:sp>
        <p:nvSpPr>
          <p:cNvPr id="9" name="Rectangle 6"/>
          <p:cNvSpPr>
            <a:spLocks noGrp="1" noChangeArrowheads="1"/>
          </p:cNvSpPr>
          <p:nvPr>
            <p:ph type="sldNum" sz="quarter" idx="12"/>
          </p:nvPr>
        </p:nvSpPr>
        <p:spPr>
          <a:ln/>
        </p:spPr>
        <p:txBody>
          <a:bodyPr/>
          <a:lstStyle>
            <a:lvl1pPr>
              <a:defRPr/>
            </a:lvl1pPr>
          </a:lstStyle>
          <a:p>
            <a:fld id="{3B1F2312-8E7E-A749-B5BF-D5B20E08968F}" type="slidenum">
              <a:rPr lang="de-DE"/>
              <a:pPr/>
              <a:t>‹Nr.›</a:t>
            </a:fld>
            <a:endParaRPr lang="de-DE"/>
          </a:p>
        </p:txBody>
      </p:sp>
    </p:spTree>
    <p:extLst>
      <p:ext uri="{BB962C8B-B14F-4D97-AF65-F5344CB8AC3E}">
        <p14:creationId xmlns:p14="http://schemas.microsoft.com/office/powerpoint/2010/main" val="10865254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de-DE"/>
          </a:p>
        </p:txBody>
      </p:sp>
      <p:sp>
        <p:nvSpPr>
          <p:cNvPr id="4" name="Rectangle 5"/>
          <p:cNvSpPr>
            <a:spLocks noGrp="1" noChangeArrowheads="1"/>
          </p:cNvSpPr>
          <p:nvPr>
            <p:ph type="ftr" sz="quarter" idx="11"/>
          </p:nvPr>
        </p:nvSpPr>
        <p:spPr>
          <a:ln/>
        </p:spPr>
        <p:txBody>
          <a:bodyPr/>
          <a:lstStyle>
            <a:lvl1pPr>
              <a:defRPr/>
            </a:lvl1pPr>
          </a:lstStyle>
          <a:p>
            <a:pPr>
              <a:defRPr/>
            </a:pPr>
            <a:endParaRPr lang="de-DE"/>
          </a:p>
        </p:txBody>
      </p:sp>
      <p:sp>
        <p:nvSpPr>
          <p:cNvPr id="5" name="Rectangle 6"/>
          <p:cNvSpPr>
            <a:spLocks noGrp="1" noChangeArrowheads="1"/>
          </p:cNvSpPr>
          <p:nvPr>
            <p:ph type="sldNum" sz="quarter" idx="12"/>
          </p:nvPr>
        </p:nvSpPr>
        <p:spPr>
          <a:ln/>
        </p:spPr>
        <p:txBody>
          <a:bodyPr/>
          <a:lstStyle>
            <a:lvl1pPr>
              <a:defRPr/>
            </a:lvl1pPr>
          </a:lstStyle>
          <a:p>
            <a:fld id="{E1170B89-F839-A548-8C36-7C021DA02396}" type="slidenum">
              <a:rPr lang="de-DE"/>
              <a:pPr/>
              <a:t>‹Nr.›</a:t>
            </a:fld>
            <a:endParaRPr lang="de-DE"/>
          </a:p>
        </p:txBody>
      </p:sp>
    </p:spTree>
    <p:extLst>
      <p:ext uri="{BB962C8B-B14F-4D97-AF65-F5344CB8AC3E}">
        <p14:creationId xmlns:p14="http://schemas.microsoft.com/office/powerpoint/2010/main" val="3468383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de-DE"/>
          </a:p>
        </p:txBody>
      </p:sp>
      <p:sp>
        <p:nvSpPr>
          <p:cNvPr id="3" name="Rectangle 5"/>
          <p:cNvSpPr>
            <a:spLocks noGrp="1" noChangeArrowheads="1"/>
          </p:cNvSpPr>
          <p:nvPr>
            <p:ph type="ftr" sz="quarter" idx="11"/>
          </p:nvPr>
        </p:nvSpPr>
        <p:spPr>
          <a:ln/>
        </p:spPr>
        <p:txBody>
          <a:bodyPr/>
          <a:lstStyle>
            <a:lvl1pPr>
              <a:defRPr/>
            </a:lvl1pPr>
          </a:lstStyle>
          <a:p>
            <a:pPr>
              <a:defRPr/>
            </a:pPr>
            <a:endParaRPr lang="de-DE"/>
          </a:p>
        </p:txBody>
      </p:sp>
      <p:sp>
        <p:nvSpPr>
          <p:cNvPr id="4" name="Rectangle 6"/>
          <p:cNvSpPr>
            <a:spLocks noGrp="1" noChangeArrowheads="1"/>
          </p:cNvSpPr>
          <p:nvPr>
            <p:ph type="sldNum" sz="quarter" idx="12"/>
          </p:nvPr>
        </p:nvSpPr>
        <p:spPr>
          <a:ln/>
        </p:spPr>
        <p:txBody>
          <a:bodyPr/>
          <a:lstStyle>
            <a:lvl1pPr>
              <a:defRPr/>
            </a:lvl1pPr>
          </a:lstStyle>
          <a:p>
            <a:fld id="{80042A4E-179B-2246-8759-283D522638F6}" type="slidenum">
              <a:rPr lang="de-DE"/>
              <a:pPr/>
              <a:t>‹Nr.›</a:t>
            </a:fld>
            <a:endParaRPr lang="de-DE"/>
          </a:p>
        </p:txBody>
      </p:sp>
    </p:spTree>
    <p:extLst>
      <p:ext uri="{BB962C8B-B14F-4D97-AF65-F5344CB8AC3E}">
        <p14:creationId xmlns:p14="http://schemas.microsoft.com/office/powerpoint/2010/main" val="3420448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53D3CF6D-93B8-ED49-B0E9-3D0E3DC5F40E}" type="slidenum">
              <a:rPr lang="de-DE"/>
              <a:pPr/>
              <a:t>‹Nr.›</a:t>
            </a:fld>
            <a:endParaRPr lang="de-DE"/>
          </a:p>
        </p:txBody>
      </p:sp>
    </p:spTree>
    <p:extLst>
      <p:ext uri="{BB962C8B-B14F-4D97-AF65-F5344CB8AC3E}">
        <p14:creationId xmlns:p14="http://schemas.microsoft.com/office/powerpoint/2010/main" val="23642226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de-DE"/>
          </a:p>
        </p:txBody>
      </p:sp>
      <p:sp>
        <p:nvSpPr>
          <p:cNvPr id="6" name="Rectangle 5"/>
          <p:cNvSpPr>
            <a:spLocks noGrp="1" noChangeArrowheads="1"/>
          </p:cNvSpPr>
          <p:nvPr>
            <p:ph type="ftr" sz="quarter" idx="11"/>
          </p:nvPr>
        </p:nvSpPr>
        <p:spPr>
          <a:ln/>
        </p:spPr>
        <p:txBody>
          <a:bodyPr/>
          <a:lstStyle>
            <a:lvl1pPr>
              <a:defRPr/>
            </a:lvl1pPr>
          </a:lstStyle>
          <a:p>
            <a:pPr>
              <a:defRPr/>
            </a:pPr>
            <a:endParaRPr lang="de-DE"/>
          </a:p>
        </p:txBody>
      </p:sp>
      <p:sp>
        <p:nvSpPr>
          <p:cNvPr id="7" name="Rectangle 6"/>
          <p:cNvSpPr>
            <a:spLocks noGrp="1" noChangeArrowheads="1"/>
          </p:cNvSpPr>
          <p:nvPr>
            <p:ph type="sldNum" sz="quarter" idx="12"/>
          </p:nvPr>
        </p:nvSpPr>
        <p:spPr>
          <a:ln/>
        </p:spPr>
        <p:txBody>
          <a:bodyPr/>
          <a:lstStyle>
            <a:lvl1pPr>
              <a:defRPr/>
            </a:lvl1pPr>
          </a:lstStyle>
          <a:p>
            <a:fld id="{648B15DB-E88D-5E4E-9B39-558914EBDCC8}" type="slidenum">
              <a:rPr lang="de-DE"/>
              <a:pPr/>
              <a:t>‹Nr.›</a:t>
            </a:fld>
            <a:endParaRPr lang="de-DE"/>
          </a:p>
        </p:txBody>
      </p:sp>
    </p:spTree>
    <p:extLst>
      <p:ext uri="{BB962C8B-B14F-4D97-AF65-F5344CB8AC3E}">
        <p14:creationId xmlns:p14="http://schemas.microsoft.com/office/powerpoint/2010/main" val="1748624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CE4FF"/>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de-DE"/>
              <a:t>Titelmasterformat durch Klicken bearbeiten</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de-DE"/>
              <a:t>Textmasterformate durch Klicken bearbeiten</a:t>
            </a:r>
          </a:p>
          <a:p>
            <a:pPr lvl="1"/>
            <a:r>
              <a:rPr lang="de-DE"/>
              <a:t>Zweite Ebene</a:t>
            </a:r>
          </a:p>
          <a:p>
            <a:pPr lvl="2"/>
            <a:r>
              <a:rPr lang="de-DE"/>
              <a:t>Dritte Ebene</a:t>
            </a:r>
          </a:p>
          <a:p>
            <a:pPr lvl="3"/>
            <a:r>
              <a:rPr lang="de-DE"/>
              <a:t>Vierte Ebene</a:t>
            </a:r>
          </a:p>
          <a:p>
            <a:pPr lvl="4"/>
            <a:r>
              <a:rPr lang="de-DE"/>
              <a:t>Fünfte Ebene</a:t>
            </a:r>
          </a:p>
        </p:txBody>
      </p:sp>
      <p:sp>
        <p:nvSpPr>
          <p:cNvPr id="186372"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mn-ea"/>
              </a:defRPr>
            </a:lvl1pPr>
          </a:lstStyle>
          <a:p>
            <a:pPr>
              <a:defRPr/>
            </a:pPr>
            <a:endParaRPr lang="de-DE"/>
          </a:p>
        </p:txBody>
      </p:sp>
      <p:sp>
        <p:nvSpPr>
          <p:cNvPr id="186373"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mn-ea"/>
              </a:defRPr>
            </a:lvl1pPr>
          </a:lstStyle>
          <a:p>
            <a:pPr>
              <a:defRPr/>
            </a:pPr>
            <a:endParaRPr lang="de-DE"/>
          </a:p>
        </p:txBody>
      </p:sp>
      <p:sp>
        <p:nvSpPr>
          <p:cNvPr id="186374"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67A0A5B4-B776-034C-9141-F3829A3C3390}" type="slidenum">
              <a:rPr lang="de-DE"/>
              <a:pPr/>
              <a:t>‹Nr.›</a:t>
            </a:fld>
            <a:endParaRPr lang="de-DE"/>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xStyles>
    <p:titleStyle>
      <a:lvl1pPr algn="ctr" rtl="0" eaLnBrk="0" fontAlgn="base" hangingPunct="0">
        <a:spcBef>
          <a:spcPct val="0"/>
        </a:spcBef>
        <a:spcAft>
          <a:spcPct val="0"/>
        </a:spcAft>
        <a:defRPr sz="4400">
          <a:solidFill>
            <a:schemeClr val="tx2"/>
          </a:solidFill>
          <a:latin typeface="+mj-lt"/>
          <a:ea typeface="ＭＳ Ｐゴシック" charset="0"/>
          <a:cs typeface="+mj-cs"/>
        </a:defRPr>
      </a:lvl1pPr>
      <a:lvl2pPr algn="ctr" rtl="0" eaLnBrk="0" fontAlgn="base" hangingPunct="0">
        <a:spcBef>
          <a:spcPct val="0"/>
        </a:spcBef>
        <a:spcAft>
          <a:spcPct val="0"/>
        </a:spcAft>
        <a:defRPr sz="4400">
          <a:solidFill>
            <a:schemeClr val="tx2"/>
          </a:solidFill>
          <a:latin typeface="Arial" charset="0"/>
          <a:ea typeface="ＭＳ Ｐゴシック" charset="0"/>
        </a:defRPr>
      </a:lvl2pPr>
      <a:lvl3pPr algn="ctr" rtl="0" eaLnBrk="0" fontAlgn="base" hangingPunct="0">
        <a:spcBef>
          <a:spcPct val="0"/>
        </a:spcBef>
        <a:spcAft>
          <a:spcPct val="0"/>
        </a:spcAft>
        <a:defRPr sz="4400">
          <a:solidFill>
            <a:schemeClr val="tx2"/>
          </a:solidFill>
          <a:latin typeface="Arial" charset="0"/>
          <a:ea typeface="ＭＳ Ｐゴシック" charset="0"/>
        </a:defRPr>
      </a:lvl3pPr>
      <a:lvl4pPr algn="ctr" rtl="0" eaLnBrk="0" fontAlgn="base" hangingPunct="0">
        <a:spcBef>
          <a:spcPct val="0"/>
        </a:spcBef>
        <a:spcAft>
          <a:spcPct val="0"/>
        </a:spcAft>
        <a:defRPr sz="4400">
          <a:solidFill>
            <a:schemeClr val="tx2"/>
          </a:solidFill>
          <a:latin typeface="Arial" charset="0"/>
          <a:ea typeface="ＭＳ Ｐゴシック" charset="0"/>
        </a:defRPr>
      </a:lvl4pPr>
      <a:lvl5pPr algn="ctr" rtl="0" eaLnBrk="0" fontAlgn="base" hangingPunct="0">
        <a:spcBef>
          <a:spcPct val="0"/>
        </a:spcBef>
        <a:spcAft>
          <a:spcPct val="0"/>
        </a:spcAft>
        <a:defRPr sz="4400">
          <a:solidFill>
            <a:schemeClr val="tx2"/>
          </a:solidFill>
          <a:latin typeface="Arial" charset="0"/>
          <a:ea typeface="ＭＳ Ｐゴシック"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0"/>
          <a:cs typeface="+mn-cs"/>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11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3.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jpe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jpeg"/><Relationship Id="rId5" Type="http://schemas.openxmlformats.org/officeDocument/2006/relationships/image" Target="../media/image49.jpeg"/><Relationship Id="rId4" Type="http://schemas.openxmlformats.org/officeDocument/2006/relationships/image" Target="../media/image48.jpeg"/></Relationships>
</file>

<file path=ppt/slides/_rels/slide7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en-GB">
                <a:latin typeface="Arial" charset="0"/>
              </a:rPr>
              <a:t>Modelling</a:t>
            </a:r>
            <a:r>
              <a:rPr lang="en-US">
                <a:latin typeface="Arial" charset="0"/>
              </a:rPr>
              <a:t> in Conservation Biology</a:t>
            </a:r>
          </a:p>
        </p:txBody>
      </p:sp>
      <p:sp>
        <p:nvSpPr>
          <p:cNvPr id="2051" name="Rectangle 3"/>
          <p:cNvSpPr>
            <a:spLocks noGrp="1" noChangeArrowheads="1"/>
          </p:cNvSpPr>
          <p:nvPr>
            <p:ph type="subTitle" idx="1"/>
          </p:nvPr>
        </p:nvSpPr>
        <p:spPr>
          <a:xfrm>
            <a:off x="1371600" y="3886200"/>
            <a:ext cx="6400800" cy="2438400"/>
          </a:xfrm>
        </p:spPr>
        <p:txBody>
          <a:bodyPr/>
          <a:lstStyle/>
          <a:p>
            <a:pPr eaLnBrk="1" hangingPunct="1">
              <a:lnSpc>
                <a:spcPct val="80000"/>
              </a:lnSpc>
            </a:pPr>
            <a:endParaRPr lang="de-DE" sz="2800" dirty="0">
              <a:latin typeface="Arial" charset="0"/>
            </a:endParaRPr>
          </a:p>
          <a:p>
            <a:pPr eaLnBrk="1" hangingPunct="1">
              <a:lnSpc>
                <a:spcPct val="80000"/>
              </a:lnSpc>
            </a:pPr>
            <a:endParaRPr lang="de-DE" sz="2800" dirty="0">
              <a:latin typeface="Arial" charset="0"/>
            </a:endParaRPr>
          </a:p>
          <a:p>
            <a:pPr eaLnBrk="1" hangingPunct="1">
              <a:lnSpc>
                <a:spcPct val="80000"/>
              </a:lnSpc>
            </a:pPr>
            <a:r>
              <a:rPr lang="de-DE" sz="2800" dirty="0">
                <a:latin typeface="Arial" charset="0"/>
              </a:rPr>
              <a:t>Marc H. Taylor</a:t>
            </a:r>
          </a:p>
          <a:p>
            <a:pPr eaLnBrk="1" hangingPunct="1">
              <a:lnSpc>
                <a:spcPct val="80000"/>
              </a:lnSpc>
            </a:pPr>
            <a:endParaRPr lang="de-DE" sz="2800" dirty="0" smtClean="0">
              <a:latin typeface="Arial" charset="0"/>
            </a:endParaRPr>
          </a:p>
          <a:p>
            <a:pPr eaLnBrk="1" hangingPunct="1">
              <a:lnSpc>
                <a:spcPct val="80000"/>
              </a:lnSpc>
            </a:pPr>
            <a:r>
              <a:rPr lang="de-DE" sz="2800" dirty="0" smtClean="0">
                <a:latin typeface="Arial" charset="0"/>
              </a:rPr>
              <a:t>marc.taylor@thuenen.de</a:t>
            </a:r>
            <a:endParaRPr lang="de-DE" sz="2800" dirty="0">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4514" name="Group 66"/>
          <p:cNvGraphicFramePr>
            <a:graphicFrameLocks noGrp="1"/>
          </p:cNvGraphicFramePr>
          <p:nvPr>
            <p:ph idx="1"/>
          </p:nvPr>
        </p:nvGraphicFramePr>
        <p:xfrm>
          <a:off x="457200" y="1295400"/>
          <a:ext cx="8229600" cy="5022850"/>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3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9) Fisheries are more like hunter/gatherers than farming </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•With the exception of aquaculture, humans do not control breeding, feeding, waste disposal or disease in marine species. The lack of property rights may lead to "the tragedy of the commons"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•Pelagic species, highly migratory species (e.g. whales, tuna)</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352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10) Far less cultural and legal protection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•Historically, lower investment in conservation. Spending reflects society's perceptions, and perceptions are limited by space and time.</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•A ratio of 1:13 between marine and terrestrial papers existed in the first 9 years of publication for the journal </a:t>
                      </a:r>
                      <a:r>
                        <a:rPr kumimoji="0" lang="en-US" sz="1800" b="0" i="1" u="none" strike="noStrike" cap="none" normalizeH="0" baseline="0">
                          <a:ln>
                            <a:noFill/>
                          </a:ln>
                          <a:solidFill>
                            <a:schemeClr val="tx1"/>
                          </a:solidFill>
                          <a:effectLst/>
                          <a:latin typeface="Times New Roman" charset="0"/>
                          <a:ea typeface="ＭＳ Ｐゴシック" charset="0"/>
                          <a:cs typeface="Times New Roman" charset="0"/>
                        </a:rPr>
                        <a:t>Conservation Biology</a:t>
                      </a: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 (Irish and Norse, 1996)</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•Shifting baselines (Pauly)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26" marB="4572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0355" name="Rectangle 3"/>
          <p:cNvSpPr>
            <a:spLocks noGrp="1" noChangeArrowheads="1"/>
          </p:cNvSpPr>
          <p:nvPr>
            <p:ph type="body" idx="1"/>
          </p:nvPr>
        </p:nvSpPr>
        <p:spPr/>
        <p:txBody>
          <a:bodyPr/>
          <a:lstStyle/>
          <a:p>
            <a:pPr eaLnBrk="1" hangingPunct="1">
              <a:lnSpc>
                <a:spcPct val="80000"/>
              </a:lnSpc>
            </a:pPr>
            <a:r>
              <a:rPr lang="en-US" sz="2400">
                <a:latin typeface="Arial" charset="0"/>
              </a:rPr>
              <a:t> The difference between the two equations can be very important from the point of view of species conservation. </a:t>
            </a:r>
          </a:p>
          <a:p>
            <a:pPr eaLnBrk="1" hangingPunct="1">
              <a:lnSpc>
                <a:spcPct val="80000"/>
              </a:lnSpc>
            </a:pPr>
            <a:r>
              <a:rPr lang="en-US" sz="2400">
                <a:latin typeface="Arial" charset="0"/>
              </a:rPr>
              <a:t>e.g. Consider a metapopulation of 5 local populations. Suppose that each population has an extinction probability of 1% within the next 10 years. For this metapopulation, the first equation will give a total extinction risk of:</a:t>
            </a:r>
          </a:p>
          <a:p>
            <a:pPr eaLnBrk="1" hangingPunct="1">
              <a:lnSpc>
                <a:spcPct val="80000"/>
              </a:lnSpc>
            </a:pPr>
            <a:endParaRPr lang="en-US" sz="2400">
              <a:latin typeface="Arial" charset="0"/>
            </a:endParaRPr>
          </a:p>
          <a:p>
            <a:pPr eaLnBrk="1" hangingPunct="1">
              <a:lnSpc>
                <a:spcPct val="80000"/>
              </a:lnSpc>
            </a:pPr>
            <a:endParaRPr lang="en-US" sz="2400">
              <a:latin typeface="Arial" charset="0"/>
            </a:endParaRPr>
          </a:p>
          <a:p>
            <a:pPr eaLnBrk="1" hangingPunct="1">
              <a:lnSpc>
                <a:spcPct val="80000"/>
              </a:lnSpc>
            </a:pPr>
            <a:r>
              <a:rPr lang="en-US" sz="2400">
                <a:latin typeface="Arial" charset="0"/>
              </a:rPr>
              <a:t>whereas the second equation will give a risk of:</a:t>
            </a:r>
          </a:p>
          <a:p>
            <a:pPr eaLnBrk="1" hangingPunct="1">
              <a:lnSpc>
                <a:spcPct val="80000"/>
              </a:lnSpc>
            </a:pPr>
            <a:endParaRPr lang="de-DE" sz="2400">
              <a:latin typeface="Arial" charset="0"/>
            </a:endParaRPr>
          </a:p>
        </p:txBody>
      </p:sp>
      <p:pic>
        <p:nvPicPr>
          <p:cNvPr id="10035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429000" y="3733800"/>
            <a:ext cx="2819400" cy="696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0357"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62200" y="5029200"/>
            <a:ext cx="5029200" cy="8175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101379" name="Rectangle 3"/>
          <p:cNvSpPr>
            <a:spLocks noGrp="1" noChangeArrowheads="1"/>
          </p:cNvSpPr>
          <p:nvPr>
            <p:ph type="body" idx="1"/>
          </p:nvPr>
        </p:nvSpPr>
        <p:spPr/>
        <p:txBody>
          <a:bodyPr/>
          <a:lstStyle/>
          <a:p>
            <a:pPr eaLnBrk="1" hangingPunct="1">
              <a:lnSpc>
                <a:spcPct val="80000"/>
              </a:lnSpc>
            </a:pPr>
            <a:r>
              <a:rPr lang="en-US" sz="2800">
                <a:latin typeface="Arial" charset="0"/>
              </a:rPr>
              <a:t>In most cases, the similarity of environmental factors (hence the correlation among extinction events) will be somewhere between these two extremes.</a:t>
            </a:r>
          </a:p>
          <a:p>
            <a:pPr eaLnBrk="1" hangingPunct="1">
              <a:lnSpc>
                <a:spcPct val="80000"/>
              </a:lnSpc>
            </a:pPr>
            <a:endParaRPr lang="en-US" sz="2800">
              <a:latin typeface="Arial" charset="0"/>
            </a:endParaRPr>
          </a:p>
          <a:p>
            <a:pPr eaLnBrk="1" hangingPunct="1">
              <a:lnSpc>
                <a:spcPct val="80000"/>
              </a:lnSpc>
            </a:pPr>
            <a:r>
              <a:rPr lang="en-US" sz="2800">
                <a:latin typeface="Arial" charset="0"/>
              </a:rPr>
              <a:t>If the models used to study metapopulations do not incorporate correlations, one needs to assume either of these two extremes. The assumption of perfect correlation (1</a:t>
            </a:r>
            <a:r>
              <a:rPr lang="en-US" sz="2800" baseline="30000">
                <a:latin typeface="Arial" charset="0"/>
              </a:rPr>
              <a:t>st</a:t>
            </a:r>
            <a:r>
              <a:rPr lang="en-US" sz="2800">
                <a:latin typeface="Arial" charset="0"/>
              </a:rPr>
              <a:t> equation) will overestimate the extinction risk, whereas the assumption of independent environments (2</a:t>
            </a:r>
            <a:r>
              <a:rPr lang="en-US" sz="2800" baseline="30000">
                <a:latin typeface="Arial" charset="0"/>
              </a:rPr>
              <a:t>nd</a:t>
            </a:r>
            <a:r>
              <a:rPr lang="en-US" sz="2800">
                <a:latin typeface="Arial" charset="0"/>
              </a:rPr>
              <a:t> equation) will underestimate it. </a:t>
            </a:r>
            <a:endParaRPr lang="de-DE" sz="2800">
              <a:latin typeface="Arial" charset="0"/>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de-DE">
                <a:latin typeface="Arial" charset="0"/>
              </a:rPr>
              <a:t>Dispersal Patterns</a:t>
            </a:r>
          </a:p>
        </p:txBody>
      </p:sp>
      <p:sp>
        <p:nvSpPr>
          <p:cNvPr id="102403" name="Rectangle 3"/>
          <p:cNvSpPr>
            <a:spLocks noGrp="1" noChangeArrowheads="1"/>
          </p:cNvSpPr>
          <p:nvPr>
            <p:ph type="body" idx="1"/>
          </p:nvPr>
        </p:nvSpPr>
        <p:spPr>
          <a:xfrm>
            <a:off x="457200" y="1600200"/>
            <a:ext cx="8229600" cy="4953000"/>
          </a:xfrm>
        </p:spPr>
        <p:txBody>
          <a:bodyPr/>
          <a:lstStyle/>
          <a:p>
            <a:pPr eaLnBrk="1" hangingPunct="1">
              <a:lnSpc>
                <a:spcPct val="80000"/>
              </a:lnSpc>
            </a:pPr>
            <a:r>
              <a:rPr lang="en-US" sz="2800">
                <a:latin typeface="Arial" charset="0"/>
              </a:rPr>
              <a:t>Kitching (1971) showed that a simulation model of dispersion can reproduce the logarithmic curve for disperal patterns observed in nature: </a:t>
            </a:r>
          </a:p>
          <a:p>
            <a:pPr eaLnBrk="1" hangingPunct="1">
              <a:lnSpc>
                <a:spcPct val="80000"/>
              </a:lnSpc>
            </a:pPr>
            <a:endParaRPr lang="en-US" sz="2800">
              <a:latin typeface="Arial" charset="0"/>
            </a:endParaRPr>
          </a:p>
          <a:p>
            <a:pPr eaLnBrk="1" hangingPunct="1">
              <a:lnSpc>
                <a:spcPct val="80000"/>
              </a:lnSpc>
            </a:pPr>
            <a:endParaRPr lang="en-US" sz="28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endParaRPr lang="en-US" sz="2400">
              <a:latin typeface="Arial" charset="0"/>
            </a:endParaRPr>
          </a:p>
          <a:p>
            <a:pPr lvl="1" eaLnBrk="1" hangingPunct="1">
              <a:lnSpc>
                <a:spcPct val="80000"/>
              </a:lnSpc>
            </a:pPr>
            <a:r>
              <a:rPr lang="en-US" sz="2400">
                <a:latin typeface="Arial" charset="0"/>
              </a:rPr>
              <a:t>where:</a:t>
            </a:r>
          </a:p>
          <a:p>
            <a:pPr lvl="2" eaLnBrk="1" hangingPunct="1">
              <a:lnSpc>
                <a:spcPct val="80000"/>
              </a:lnSpc>
            </a:pPr>
            <a:r>
              <a:rPr lang="en-US" sz="2000">
                <a:latin typeface="Arial" charset="0"/>
              </a:rPr>
              <a:t>m is the rate of dispersal (expressed as the proportion of the current source population leaving per unit time),</a:t>
            </a:r>
          </a:p>
          <a:p>
            <a:pPr lvl="2" eaLnBrk="1" hangingPunct="1">
              <a:lnSpc>
                <a:spcPct val="80000"/>
              </a:lnSpc>
            </a:pPr>
            <a:r>
              <a:rPr lang="en-US" sz="2000">
                <a:latin typeface="Arial" charset="0"/>
              </a:rPr>
              <a:t>d is the distance between the source and target patches, and </a:t>
            </a:r>
          </a:p>
          <a:p>
            <a:pPr lvl="2" eaLnBrk="1" hangingPunct="1">
              <a:lnSpc>
                <a:spcPct val="80000"/>
              </a:lnSpc>
            </a:pPr>
            <a:r>
              <a:rPr lang="en-US" sz="2000">
                <a:latin typeface="Arial" charset="0"/>
              </a:rPr>
              <a:t>c is a constant representing the average distance a migrant travels per unit time.</a:t>
            </a:r>
            <a:r>
              <a:rPr lang="de-DE" sz="2000">
                <a:latin typeface="Arial" charset="0"/>
              </a:rPr>
              <a:t> </a:t>
            </a:r>
          </a:p>
        </p:txBody>
      </p:sp>
      <p:pic>
        <p:nvPicPr>
          <p:cNvPr id="102404" name="Picture 4"/>
          <p:cNvPicPr>
            <a:picLocks noChangeAspect="1" noChangeArrowheads="1"/>
          </p:cNvPicPr>
          <p:nvPr/>
        </p:nvPicPr>
        <p:blipFill>
          <a:blip r:embed="rId2">
            <a:lum contrast="36000"/>
            <a:extLst>
              <a:ext uri="{28A0092B-C50C-407E-A947-70E740481C1C}">
                <a14:useLocalDpi xmlns:a14="http://schemas.microsoft.com/office/drawing/2010/main" val="0"/>
              </a:ext>
            </a:extLst>
          </a:blip>
          <a:srcRect t="7594" b="13503"/>
          <a:stretch>
            <a:fillRect/>
          </a:stretch>
        </p:blipFill>
        <p:spPr bwMode="auto">
          <a:xfrm>
            <a:off x="1143000" y="3352800"/>
            <a:ext cx="2343150" cy="593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02405" name="Picture 5"/>
          <p:cNvPicPr>
            <a:picLocks noChangeAspect="1" noChangeArrowheads="1"/>
          </p:cNvPicPr>
          <p:nvPr/>
        </p:nvPicPr>
        <p:blipFill>
          <a:blip r:embed="rId3" cstate="email">
            <a:lum contrast="66000"/>
            <a:extLst>
              <a:ext uri="{28A0092B-C50C-407E-A947-70E740481C1C}">
                <a14:useLocalDpi xmlns:a14="http://schemas.microsoft.com/office/drawing/2010/main" val="0"/>
              </a:ext>
            </a:extLst>
          </a:blip>
          <a:srcRect l="11111" r="7098" b="20058"/>
          <a:stretch>
            <a:fillRect/>
          </a:stretch>
        </p:blipFill>
        <p:spPr bwMode="auto">
          <a:xfrm>
            <a:off x="4038600" y="2743200"/>
            <a:ext cx="4203700" cy="21891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lstStyle/>
          <a:p>
            <a:pPr eaLnBrk="1" hangingPunct="1"/>
            <a:r>
              <a:rPr lang="en-US">
                <a:latin typeface="Arial" charset="0"/>
              </a:rPr>
              <a:t>Other factors affecting dispersal</a:t>
            </a:r>
          </a:p>
        </p:txBody>
      </p:sp>
      <p:sp>
        <p:nvSpPr>
          <p:cNvPr id="289795" name="Rectangle 3"/>
          <p:cNvSpPr>
            <a:spLocks noGrp="1" noChangeArrowheads="1"/>
          </p:cNvSpPr>
          <p:nvPr>
            <p:ph type="body" idx="1"/>
          </p:nvPr>
        </p:nvSpPr>
        <p:spPr/>
        <p:txBody>
          <a:bodyPr/>
          <a:lstStyle/>
          <a:p>
            <a:pPr eaLnBrk="1" hangingPunct="1">
              <a:lnSpc>
                <a:spcPct val="80000"/>
              </a:lnSpc>
            </a:pPr>
            <a:r>
              <a:rPr lang="en-US" sz="2400">
                <a:latin typeface="Arial" charset="0"/>
              </a:rPr>
              <a:t>Other factors besides distance may also affect the topology of migratory connections in a metapopulation. </a:t>
            </a:r>
          </a:p>
          <a:p>
            <a:pPr eaLnBrk="1" hangingPunct="1">
              <a:lnSpc>
                <a:spcPct val="80000"/>
              </a:lnSpc>
            </a:pPr>
            <a:endParaRPr lang="en-US" sz="2400">
              <a:latin typeface="Arial" charset="0"/>
            </a:endParaRPr>
          </a:p>
          <a:p>
            <a:pPr eaLnBrk="1" hangingPunct="1">
              <a:lnSpc>
                <a:spcPct val="80000"/>
              </a:lnSpc>
            </a:pPr>
            <a:r>
              <a:rPr lang="en-US" sz="2400">
                <a:latin typeface="Arial" charset="0"/>
              </a:rPr>
              <a:t>Even if two patches are geographically close, the unsuitable habitat or geographic barriers that separate them may make the dispersal rates small. On the other hand, habitat 'corridors' may facilitate dispersal and therefore connect distant patches.</a:t>
            </a:r>
          </a:p>
          <a:p>
            <a:pPr eaLnBrk="1" hangingPunct="1">
              <a:lnSpc>
                <a:spcPct val="80000"/>
              </a:lnSpc>
            </a:pPr>
            <a:endParaRPr lang="en-US" sz="2400">
              <a:latin typeface="Arial" charset="0"/>
            </a:endParaRPr>
          </a:p>
          <a:p>
            <a:pPr eaLnBrk="1" hangingPunct="1">
              <a:lnSpc>
                <a:spcPct val="80000"/>
              </a:lnSpc>
            </a:pPr>
            <a:r>
              <a:rPr lang="en-US" sz="2400">
                <a:solidFill>
                  <a:srgbClr val="0000CC"/>
                </a:solidFill>
                <a:latin typeface="Arial" charset="0"/>
              </a:rPr>
              <a:t>What other factors may influence dispersal rates?</a:t>
            </a:r>
          </a:p>
          <a:p>
            <a:pPr lvl="1" eaLnBrk="1" hangingPunct="1">
              <a:lnSpc>
                <a:spcPct val="80000"/>
              </a:lnSpc>
            </a:pPr>
            <a:r>
              <a:rPr lang="en-US" sz="2000">
                <a:latin typeface="Arial" charset="0"/>
              </a:rPr>
              <a:t>Currents, water flow</a:t>
            </a:r>
          </a:p>
          <a:p>
            <a:pPr lvl="1" eaLnBrk="1" hangingPunct="1">
              <a:lnSpc>
                <a:spcPct val="80000"/>
              </a:lnSpc>
            </a:pPr>
            <a:r>
              <a:rPr lang="en-US" sz="2000">
                <a:latin typeface="Arial" charset="0"/>
              </a:rPr>
              <a:t>Population density</a:t>
            </a:r>
          </a:p>
          <a:p>
            <a:pPr lvl="1" eaLnBrk="1" hangingPunct="1">
              <a:lnSpc>
                <a:spcPct val="80000"/>
              </a:lnSpc>
            </a:pPr>
            <a:r>
              <a:rPr lang="en-US" sz="2000">
                <a:latin typeface="Arial" charset="0"/>
              </a:rPr>
              <a:t>Age, sex and genetic structure of the populations </a:t>
            </a:r>
            <a:endParaRPr lang="de-DE" sz="2000">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9795">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89795">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89795">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897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4451" name="Rectangle 3"/>
          <p:cNvSpPr>
            <a:spLocks noGrp="1" noChangeArrowheads="1"/>
          </p:cNvSpPr>
          <p:nvPr>
            <p:ph type="body" idx="1"/>
          </p:nvPr>
        </p:nvSpPr>
        <p:spPr/>
        <p:txBody>
          <a:bodyPr/>
          <a:lstStyle/>
          <a:p>
            <a:pPr eaLnBrk="1" hangingPunct="1"/>
            <a:r>
              <a:rPr lang="en-GB">
                <a:latin typeface="Arial" charset="0"/>
              </a:rPr>
              <a:t>template</a:t>
            </a:r>
          </a:p>
        </p:txBody>
      </p:sp>
      <p:sp>
        <p:nvSpPr>
          <p:cNvPr id="10445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4453" name="Text Box 5"/>
          <p:cNvSpPr txBox="1">
            <a:spLocks noChangeArrowheads="1"/>
          </p:cNvSpPr>
          <p:nvPr/>
        </p:nvSpPr>
        <p:spPr bwMode="auto">
          <a:xfrm>
            <a:off x="1143000" y="1524000"/>
            <a:ext cx="6324600" cy="31393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3600" dirty="0" smtClean="0"/>
              <a:t>To the computers…</a:t>
            </a:r>
          </a:p>
          <a:p>
            <a:pPr eaLnBrk="1" hangingPunct="1">
              <a:spcBef>
                <a:spcPct val="50000"/>
              </a:spcBef>
            </a:pPr>
            <a:endParaRPr lang="en-US" sz="3600" dirty="0" smtClean="0"/>
          </a:p>
          <a:p>
            <a:pPr eaLnBrk="1" hangingPunct="1">
              <a:spcBef>
                <a:spcPct val="50000"/>
              </a:spcBef>
            </a:pPr>
            <a:r>
              <a:rPr lang="en-US" sz="3600" dirty="0" smtClean="0"/>
              <a:t>…Practical Handbook</a:t>
            </a:r>
          </a:p>
          <a:p>
            <a:pPr eaLnBrk="1" hangingPunct="1">
              <a:spcBef>
                <a:spcPct val="50000"/>
              </a:spcBef>
            </a:pPr>
            <a:r>
              <a:rPr lang="en-US" sz="3600" dirty="0" smtClean="0"/>
              <a:t>(5. Metapopulation model)</a:t>
            </a:r>
            <a:endParaRPr lang="en-US" sz="3600" dirty="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457200" y="274638"/>
            <a:ext cx="8229600" cy="868362"/>
          </a:xfrm>
        </p:spPr>
        <p:txBody>
          <a:bodyPr/>
          <a:lstStyle/>
          <a:p>
            <a:pPr eaLnBrk="1" hangingPunct="1"/>
            <a:r>
              <a:rPr lang="de-DE">
                <a:latin typeface="Arial" charset="0"/>
              </a:rPr>
              <a:t>Dispersal Patterns</a:t>
            </a:r>
          </a:p>
        </p:txBody>
      </p:sp>
      <p:pic>
        <p:nvPicPr>
          <p:cNvPr id="10547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219200"/>
            <a:ext cx="6705600" cy="4953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5476" name="AutoShape 6"/>
          <p:cNvSpPr>
            <a:spLocks/>
          </p:cNvSpPr>
          <p:nvPr/>
        </p:nvSpPr>
        <p:spPr bwMode="auto">
          <a:xfrm>
            <a:off x="7543800" y="1295400"/>
            <a:ext cx="457200" cy="3200400"/>
          </a:xfrm>
          <a:prstGeom prst="rightBrace">
            <a:avLst>
              <a:gd name="adj1" fmla="val 58333"/>
              <a:gd name="adj2" fmla="val 50000"/>
            </a:avLst>
          </a:prstGeom>
          <a:noFill/>
          <a:ln w="28575">
            <a:solidFill>
              <a:srgbClr val="00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5477" name="Text Box 7"/>
          <p:cNvSpPr txBox="1">
            <a:spLocks noChangeArrowheads="1"/>
          </p:cNvSpPr>
          <p:nvPr/>
        </p:nvSpPr>
        <p:spPr bwMode="auto">
          <a:xfrm>
            <a:off x="8077200" y="2743200"/>
            <a:ext cx="8382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b="1">
                <a:solidFill>
                  <a:srgbClr val="0000CC"/>
                </a:solidFill>
              </a:rPr>
              <a:t>3-pop</a:t>
            </a: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457200" y="152400"/>
            <a:ext cx="8229600" cy="762000"/>
          </a:xfrm>
        </p:spPr>
        <p:txBody>
          <a:bodyPr/>
          <a:lstStyle/>
          <a:p>
            <a:pPr eaLnBrk="1" hangingPunct="1"/>
            <a:r>
              <a:rPr lang="de-DE">
                <a:latin typeface="Arial" charset="0"/>
              </a:rPr>
              <a:t>All together now…</a:t>
            </a:r>
          </a:p>
        </p:txBody>
      </p:sp>
      <p:sp>
        <p:nvSpPr>
          <p:cNvPr id="106499" name="Rectangle 3"/>
          <p:cNvSpPr>
            <a:spLocks noGrp="1" noChangeArrowheads="1"/>
          </p:cNvSpPr>
          <p:nvPr>
            <p:ph type="body" idx="1"/>
          </p:nvPr>
        </p:nvSpPr>
        <p:spPr>
          <a:xfrm>
            <a:off x="457200" y="5532438"/>
            <a:ext cx="8229600" cy="944562"/>
          </a:xfrm>
        </p:spPr>
        <p:txBody>
          <a:bodyPr/>
          <a:lstStyle/>
          <a:p>
            <a:pPr eaLnBrk="1" hangingPunct="1">
              <a:lnSpc>
                <a:spcPct val="90000"/>
              </a:lnSpc>
            </a:pPr>
            <a:r>
              <a:rPr lang="de-DE" sz="2800">
                <a:latin typeface="Arial" charset="0"/>
              </a:rPr>
              <a:t>Affect of environmental correlation + dispersal on extinction rate:</a:t>
            </a:r>
          </a:p>
        </p:txBody>
      </p:sp>
      <p:pic>
        <p:nvPicPr>
          <p:cNvPr id="10650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752600" y="990600"/>
            <a:ext cx="6019800" cy="44354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Freeform 20"/>
          <p:cNvSpPr>
            <a:spLocks/>
          </p:cNvSpPr>
          <p:nvPr/>
        </p:nvSpPr>
        <p:spPr bwMode="auto">
          <a:xfrm>
            <a:off x="4819650" y="1463675"/>
            <a:ext cx="4051300" cy="3848100"/>
          </a:xfrm>
          <a:custGeom>
            <a:avLst/>
            <a:gdLst>
              <a:gd name="T0" fmla="*/ 2147483647 w 2552"/>
              <a:gd name="T1" fmla="*/ 2147483647 h 2424"/>
              <a:gd name="T2" fmla="*/ 0 w 2552"/>
              <a:gd name="T3" fmla="*/ 2147483647 h 2424"/>
              <a:gd name="T4" fmla="*/ 2147483647 w 2552"/>
              <a:gd name="T5" fmla="*/ 0 h 2424"/>
              <a:gd name="T6" fmla="*/ 2147483647 w 2552"/>
              <a:gd name="T7" fmla="*/ 2147483647 h 242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52" h="2424">
                <a:moveTo>
                  <a:pt x="406" y="2"/>
                </a:moveTo>
                <a:lnTo>
                  <a:pt x="0" y="2424"/>
                </a:lnTo>
                <a:lnTo>
                  <a:pt x="2552" y="0"/>
                </a:lnTo>
                <a:lnTo>
                  <a:pt x="406" y="2"/>
                </a:lnTo>
                <a:close/>
              </a:path>
            </a:pathLst>
          </a:cu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3" name="Freeform 21"/>
          <p:cNvSpPr>
            <a:spLocks/>
          </p:cNvSpPr>
          <p:nvPr/>
        </p:nvSpPr>
        <p:spPr bwMode="auto">
          <a:xfrm>
            <a:off x="4854575" y="1473200"/>
            <a:ext cx="4041775" cy="3841750"/>
          </a:xfrm>
          <a:custGeom>
            <a:avLst/>
            <a:gdLst>
              <a:gd name="T0" fmla="*/ 2147483647 w 2546"/>
              <a:gd name="T1" fmla="*/ 0 h 2420"/>
              <a:gd name="T2" fmla="*/ 0 w 2546"/>
              <a:gd name="T3" fmla="*/ 2147483647 h 2420"/>
              <a:gd name="T4" fmla="*/ 2147483647 w 2546"/>
              <a:gd name="T5" fmla="*/ 2147483647 h 2420"/>
              <a:gd name="T6" fmla="*/ 2147483647 w 2546"/>
              <a:gd name="T7" fmla="*/ 0 h 24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6" h="2420">
                <a:moveTo>
                  <a:pt x="2544" y="0"/>
                </a:moveTo>
                <a:lnTo>
                  <a:pt x="0" y="2418"/>
                </a:lnTo>
                <a:lnTo>
                  <a:pt x="2546" y="2420"/>
                </a:lnTo>
                <a:lnTo>
                  <a:pt x="2544" y="0"/>
                </a:lnTo>
                <a:close/>
              </a:path>
            </a:pathLst>
          </a:custGeom>
          <a:solidFill>
            <a:srgbClr val="4D4D4D"/>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4" name="Freeform 23"/>
          <p:cNvSpPr>
            <a:spLocks/>
          </p:cNvSpPr>
          <p:nvPr/>
        </p:nvSpPr>
        <p:spPr bwMode="auto">
          <a:xfrm>
            <a:off x="4816475" y="1463675"/>
            <a:ext cx="628650" cy="3756025"/>
          </a:xfrm>
          <a:custGeom>
            <a:avLst/>
            <a:gdLst>
              <a:gd name="T0" fmla="*/ 0 w 396"/>
              <a:gd name="T1" fmla="*/ 0 h 2366"/>
              <a:gd name="T2" fmla="*/ 0 w 396"/>
              <a:gd name="T3" fmla="*/ 2147483647 h 2366"/>
              <a:gd name="T4" fmla="*/ 2147483647 w 396"/>
              <a:gd name="T5" fmla="*/ 2147483647 h 2366"/>
              <a:gd name="T6" fmla="*/ 0 w 396"/>
              <a:gd name="T7" fmla="*/ 0 h 236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6" h="2366">
                <a:moveTo>
                  <a:pt x="0" y="0"/>
                </a:moveTo>
                <a:lnTo>
                  <a:pt x="0" y="2366"/>
                </a:lnTo>
                <a:lnTo>
                  <a:pt x="396" y="3"/>
                </a:lnTo>
                <a:lnTo>
                  <a:pt x="0" y="0"/>
                </a:lnTo>
                <a:close/>
              </a:path>
            </a:pathLst>
          </a:cu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sp>
        <p:nvSpPr>
          <p:cNvPr id="107525" name="Rectangle 24"/>
          <p:cNvSpPr>
            <a:spLocks noChangeArrowheads="1"/>
          </p:cNvSpPr>
          <p:nvPr/>
        </p:nvSpPr>
        <p:spPr bwMode="auto">
          <a:xfrm>
            <a:off x="4800600" y="1447800"/>
            <a:ext cx="4114800"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7526" name="Text Box 25"/>
          <p:cNvSpPr txBox="1">
            <a:spLocks noChangeArrowheads="1"/>
          </p:cNvSpPr>
          <p:nvPr/>
        </p:nvSpPr>
        <p:spPr bwMode="auto">
          <a:xfrm>
            <a:off x="5715000" y="1919288"/>
            <a:ext cx="20002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Metapopulations</a:t>
            </a:r>
          </a:p>
        </p:txBody>
      </p:sp>
      <p:sp>
        <p:nvSpPr>
          <p:cNvPr id="107527" name="Text Box 28"/>
          <p:cNvSpPr txBox="1">
            <a:spLocks noChangeArrowheads="1"/>
          </p:cNvSpPr>
          <p:nvPr/>
        </p:nvSpPr>
        <p:spPr bwMode="auto">
          <a:xfrm>
            <a:off x="6248400" y="4343400"/>
            <a:ext cx="24066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chemeClr val="bg1"/>
                </a:solidFill>
              </a:rPr>
              <a:t>Isolated populations</a:t>
            </a:r>
          </a:p>
        </p:txBody>
      </p:sp>
      <p:sp>
        <p:nvSpPr>
          <p:cNvPr id="107528" name="Text Box 30"/>
          <p:cNvSpPr txBox="1">
            <a:spLocks noChangeArrowheads="1"/>
          </p:cNvSpPr>
          <p:nvPr/>
        </p:nvSpPr>
        <p:spPr bwMode="auto">
          <a:xfrm>
            <a:off x="4114800" y="304800"/>
            <a:ext cx="28130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Continuous populations</a:t>
            </a:r>
          </a:p>
        </p:txBody>
      </p:sp>
      <p:sp>
        <p:nvSpPr>
          <p:cNvPr id="107529" name="Text Box 31"/>
          <p:cNvSpPr txBox="1">
            <a:spLocks noChangeArrowheads="1"/>
          </p:cNvSpPr>
          <p:nvPr/>
        </p:nvSpPr>
        <p:spPr bwMode="auto">
          <a:xfrm rot="-5400000">
            <a:off x="3092450" y="3140075"/>
            <a:ext cx="2746375"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Dispersal distance </a:t>
            </a:r>
            <a:r>
              <a:rPr lang="de-DE" sz="2000" b="1">
                <a:sym typeface="Wingdings" charset="0"/>
              </a:rPr>
              <a:t></a:t>
            </a:r>
            <a:endParaRPr lang="de-DE" sz="2000" b="1"/>
          </a:p>
        </p:txBody>
      </p:sp>
      <p:sp>
        <p:nvSpPr>
          <p:cNvPr id="107530" name="Text Box 32"/>
          <p:cNvSpPr txBox="1">
            <a:spLocks noChangeArrowheads="1"/>
          </p:cNvSpPr>
          <p:nvPr/>
        </p:nvSpPr>
        <p:spPr bwMode="auto">
          <a:xfrm>
            <a:off x="5029200" y="5410200"/>
            <a:ext cx="3678238"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Distance between patches </a:t>
            </a:r>
            <a:r>
              <a:rPr lang="de-DE" sz="2000" b="1">
                <a:sym typeface="Wingdings" charset="0"/>
              </a:rPr>
              <a:t></a:t>
            </a:r>
            <a:endParaRPr lang="de-DE" sz="2000" b="1"/>
          </a:p>
        </p:txBody>
      </p:sp>
      <p:sp>
        <p:nvSpPr>
          <p:cNvPr id="107531" name="Line 33"/>
          <p:cNvSpPr>
            <a:spLocks noChangeShapeType="1"/>
          </p:cNvSpPr>
          <p:nvPr/>
        </p:nvSpPr>
        <p:spPr bwMode="auto">
          <a:xfrm flipH="1">
            <a:off x="5029200" y="685800"/>
            <a:ext cx="152400" cy="10668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07532" name="Rectangle 36"/>
          <p:cNvSpPr>
            <a:spLocks noGrp="1" noChangeArrowheads="1"/>
          </p:cNvSpPr>
          <p:nvPr>
            <p:ph type="body" idx="1"/>
          </p:nvPr>
        </p:nvSpPr>
        <p:spPr>
          <a:xfrm>
            <a:off x="228600" y="533400"/>
            <a:ext cx="3810000" cy="5791200"/>
          </a:xfrm>
          <a:ln>
            <a:solidFill>
              <a:schemeClr val="tx1"/>
            </a:solidFill>
            <a:miter lim="800000"/>
            <a:headEnd/>
            <a:tailEnd/>
          </a:ln>
        </p:spPr>
        <p:txBody>
          <a:bodyPr/>
          <a:lstStyle/>
          <a:p>
            <a:pPr marL="381000" indent="-381000" eaLnBrk="1" hangingPunct="1">
              <a:lnSpc>
                <a:spcPct val="90000"/>
              </a:lnSpc>
              <a:buFontTx/>
              <a:buAutoNum type="arabicPeriod"/>
            </a:pPr>
            <a:r>
              <a:rPr lang="en-US" sz="2400">
                <a:latin typeface="Arial" charset="0"/>
              </a:rPr>
              <a:t> Continuous populations with approximately instantaneous immigration among its sub-populations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Metapopulations whose populations receive some immigrants, including island - mainland systems</a:t>
            </a:r>
          </a:p>
          <a:p>
            <a:pPr marL="381000" indent="-381000" eaLnBrk="1" hangingPunct="1">
              <a:lnSpc>
                <a:spcPct val="90000"/>
              </a:lnSpc>
              <a:buFontTx/>
              <a:buAutoNum type="arabicPeriod"/>
            </a:pPr>
            <a:endParaRPr lang="en-US" sz="2400">
              <a:latin typeface="Arial" charset="0"/>
            </a:endParaRPr>
          </a:p>
          <a:p>
            <a:pPr marL="381000" indent="-381000" eaLnBrk="1" hangingPunct="1">
              <a:lnSpc>
                <a:spcPct val="90000"/>
              </a:lnSpc>
              <a:buFontTx/>
              <a:buAutoNum type="arabicPeriod"/>
            </a:pPr>
            <a:r>
              <a:rPr lang="en-US" sz="2400">
                <a:latin typeface="Arial" charset="0"/>
              </a:rPr>
              <a:t>Isolated populations too far apart for effective immigration.</a:t>
            </a:r>
            <a:r>
              <a:rPr lang="de-DE" sz="2400">
                <a:latin typeface="Arial" charset="0"/>
              </a:rPr>
              <a:t> </a:t>
            </a:r>
          </a:p>
        </p:txBody>
      </p:sp>
      <p:sp>
        <p:nvSpPr>
          <p:cNvPr id="107533" name="Line 37"/>
          <p:cNvSpPr>
            <a:spLocks noChangeShapeType="1"/>
          </p:cNvSpPr>
          <p:nvPr/>
        </p:nvSpPr>
        <p:spPr bwMode="auto">
          <a:xfrm flipV="1">
            <a:off x="4800600" y="1447800"/>
            <a:ext cx="4114800" cy="3886200"/>
          </a:xfrm>
          <a:prstGeom prst="line">
            <a:avLst/>
          </a:prstGeom>
          <a:noFill/>
          <a:ln w="38100">
            <a:solidFill>
              <a:srgbClr val="FFFF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108547" name="Rectangle 3"/>
          <p:cNvSpPr>
            <a:spLocks noGrp="1" noChangeArrowheads="1"/>
          </p:cNvSpPr>
          <p:nvPr>
            <p:ph type="body" idx="1"/>
          </p:nvPr>
        </p:nvSpPr>
        <p:spPr/>
        <p:txBody>
          <a:bodyPr/>
          <a:lstStyle/>
          <a:p>
            <a:pPr eaLnBrk="1" hangingPunct="1"/>
            <a:r>
              <a:rPr lang="en-GB">
                <a:latin typeface="Arial" charset="0"/>
              </a:rPr>
              <a:t>template</a:t>
            </a:r>
          </a:p>
        </p:txBody>
      </p:sp>
      <p:sp>
        <p:nvSpPr>
          <p:cNvPr id="1085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8549" name="Text Box 5"/>
          <p:cNvSpPr txBox="1">
            <a:spLocks noChangeArrowheads="1"/>
          </p:cNvSpPr>
          <p:nvPr/>
        </p:nvSpPr>
        <p:spPr bwMode="auto">
          <a:xfrm>
            <a:off x="2362200" y="2209800"/>
            <a:ext cx="4648200"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400"/>
              <a:t>ABMs + Netlogo examples</a:t>
            </a: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pPr eaLnBrk="1" hangingPunct="1"/>
            <a:endParaRPr lang="en-US">
              <a:latin typeface="Arial" charset="0"/>
            </a:endParaRPr>
          </a:p>
        </p:txBody>
      </p:sp>
      <p:sp>
        <p:nvSpPr>
          <p:cNvPr id="109571" name="Content Placeholder 2"/>
          <p:cNvSpPr>
            <a:spLocks noGrp="1"/>
          </p:cNvSpPr>
          <p:nvPr>
            <p:ph idx="1"/>
          </p:nvPr>
        </p:nvSpPr>
        <p:spPr/>
        <p:txBody>
          <a:bodyPr/>
          <a:lstStyle/>
          <a:p>
            <a:pPr eaLnBrk="1" hangingPunct="1"/>
            <a:endParaRPr lang="en-US">
              <a:latin typeface="Arial" charset="0"/>
            </a:endParaRPr>
          </a:p>
        </p:txBody>
      </p:sp>
      <p:pic>
        <p:nvPicPr>
          <p:cNvPr id="109572"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0" y="152400"/>
            <a:ext cx="7696200" cy="6519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marL="838200" indent="-838200" eaLnBrk="1" hangingPunct="1"/>
            <a:r>
              <a:rPr lang="en-US">
                <a:latin typeface="Arial" charset="0"/>
              </a:rPr>
              <a:t>Marine Populations: the basics</a:t>
            </a:r>
            <a:endParaRPr lang="en-GB">
              <a:latin typeface="Arial" charset="0"/>
            </a:endParaRPr>
          </a:p>
        </p:txBody>
      </p:sp>
      <p:sp>
        <p:nvSpPr>
          <p:cNvPr id="11267" name="Rectangle 3"/>
          <p:cNvSpPr>
            <a:spLocks noGrp="1" noChangeArrowheads="1"/>
          </p:cNvSpPr>
          <p:nvPr>
            <p:ph type="body" idx="1"/>
          </p:nvPr>
        </p:nvSpPr>
        <p:spPr/>
        <p:txBody>
          <a:bodyPr/>
          <a:lstStyle/>
          <a:p>
            <a:pPr eaLnBrk="1" hangingPunct="1"/>
            <a:r>
              <a:rPr lang="en-US">
                <a:latin typeface="Arial" charset="0"/>
              </a:rPr>
              <a:t>Reproductive features</a:t>
            </a:r>
          </a:p>
          <a:p>
            <a:pPr eaLnBrk="1" hangingPunct="1"/>
            <a:endParaRPr lang="en-US">
              <a:latin typeface="Arial" charset="0"/>
            </a:endParaRPr>
          </a:p>
          <a:p>
            <a:pPr eaLnBrk="1" hangingPunct="1"/>
            <a:r>
              <a:rPr lang="en-US">
                <a:latin typeface="Arial" charset="0"/>
              </a:rPr>
              <a:t>Fecundity patterns</a:t>
            </a:r>
          </a:p>
          <a:p>
            <a:pPr eaLnBrk="1" hangingPunct="1"/>
            <a:endParaRPr lang="en-US">
              <a:latin typeface="Arial" charset="0"/>
            </a:endParaRPr>
          </a:p>
          <a:p>
            <a:pPr eaLnBrk="1" hangingPunct="1"/>
            <a:r>
              <a:rPr lang="en-US">
                <a:latin typeface="Arial" charset="0"/>
              </a:rPr>
              <a:t>Settlement, Recruitment and Dispersal Patterns</a:t>
            </a:r>
            <a:endParaRPr lang="en-GB">
              <a:latin typeface="Arial" charset="0"/>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pPr eaLnBrk="1" hangingPunct="1"/>
            <a:endParaRPr lang="en-US">
              <a:latin typeface="Arial" charset="0"/>
            </a:endParaRPr>
          </a:p>
        </p:txBody>
      </p:sp>
      <p:sp>
        <p:nvSpPr>
          <p:cNvPr id="110595" name="Content Placeholder 2"/>
          <p:cNvSpPr>
            <a:spLocks noGrp="1"/>
          </p:cNvSpPr>
          <p:nvPr>
            <p:ph idx="1"/>
          </p:nvPr>
        </p:nvSpPr>
        <p:spPr/>
        <p:txBody>
          <a:bodyPr/>
          <a:lstStyle/>
          <a:p>
            <a:pPr eaLnBrk="1" hangingPunct="1"/>
            <a:endParaRPr lang="en-US">
              <a:latin typeface="Arial" charset="0"/>
            </a:endParaRPr>
          </a:p>
        </p:txBody>
      </p:sp>
      <p:pic>
        <p:nvPicPr>
          <p:cNvPr id="110596"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146050"/>
            <a:ext cx="7696200" cy="6483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p:txBody>
          <a:bodyPr/>
          <a:lstStyle/>
          <a:p>
            <a:pPr eaLnBrk="1" hangingPunct="1"/>
            <a:r>
              <a:rPr lang="en-US" sz="4000">
                <a:latin typeface="Arial" charset="0"/>
              </a:rPr>
              <a:t>Agent- or Individual-based modelling</a:t>
            </a:r>
          </a:p>
        </p:txBody>
      </p:sp>
      <p:sp>
        <p:nvSpPr>
          <p:cNvPr id="111619" name="Rectangle 3"/>
          <p:cNvSpPr>
            <a:spLocks noGrp="1" noChangeArrowheads="1"/>
          </p:cNvSpPr>
          <p:nvPr>
            <p:ph type="body" idx="1"/>
          </p:nvPr>
        </p:nvSpPr>
        <p:spPr/>
        <p:txBody>
          <a:bodyPr/>
          <a:lstStyle/>
          <a:p>
            <a:pPr eaLnBrk="1" hangingPunct="1">
              <a:lnSpc>
                <a:spcPct val="90000"/>
              </a:lnSpc>
            </a:pPr>
            <a:r>
              <a:rPr lang="en-US" sz="2800">
                <a:latin typeface="Arial" charset="0"/>
              </a:rPr>
              <a:t>Simulates the actions and interactions of autonomous individuals in order to assess their effects on the system as a whole.</a:t>
            </a:r>
          </a:p>
          <a:p>
            <a:pPr eaLnBrk="1" hangingPunct="1">
              <a:lnSpc>
                <a:spcPct val="90000"/>
              </a:lnSpc>
            </a:pPr>
            <a:endParaRPr lang="en-US" sz="2800">
              <a:latin typeface="Arial" charset="0"/>
            </a:endParaRPr>
          </a:p>
          <a:p>
            <a:pPr eaLnBrk="1" hangingPunct="1">
              <a:lnSpc>
                <a:spcPct val="90000"/>
              </a:lnSpc>
            </a:pPr>
            <a:r>
              <a:rPr lang="en-US" sz="2800">
                <a:latin typeface="Arial" charset="0"/>
              </a:rPr>
              <a:t>Applications:</a:t>
            </a:r>
          </a:p>
          <a:p>
            <a:pPr lvl="1" eaLnBrk="1" hangingPunct="1">
              <a:lnSpc>
                <a:spcPct val="90000"/>
              </a:lnSpc>
            </a:pPr>
            <a:r>
              <a:rPr lang="en-US" sz="2400">
                <a:latin typeface="Arial" charset="0"/>
              </a:rPr>
              <a:t>Individual characteristics important (e.g. size affects egg-production; size-limited predation)</a:t>
            </a:r>
          </a:p>
          <a:p>
            <a:pPr lvl="1" eaLnBrk="1" hangingPunct="1">
              <a:lnSpc>
                <a:spcPct val="90000"/>
              </a:lnSpc>
            </a:pPr>
            <a:r>
              <a:rPr lang="en-US" sz="2400">
                <a:latin typeface="Arial" charset="0"/>
              </a:rPr>
              <a:t>Individual behavior important (e.g. density-dependent reproduction; movement, competition, recruitment)</a:t>
            </a:r>
          </a:p>
          <a:p>
            <a:pPr lvl="1" eaLnBrk="1" hangingPunct="1">
              <a:lnSpc>
                <a:spcPct val="90000"/>
              </a:lnSpc>
            </a:pPr>
            <a:r>
              <a:rPr lang="en-US" sz="2400">
                <a:latin typeface="Arial" charset="0"/>
              </a:rPr>
              <a:t>Spatial-temporal dynamics important (e.g. competition, schooling)</a:t>
            </a: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42" name="Picture 2" descr="snapshootSardinesSchool"/>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105400" y="3429000"/>
            <a:ext cx="3657600" cy="2865438"/>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2643" name="Picture 3" descr="20sep02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429000"/>
            <a:ext cx="4343400" cy="2895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sp>
        <p:nvSpPr>
          <p:cNvPr id="112644" name="Rectangle 4"/>
          <p:cNvSpPr>
            <a:spLocks noGrp="1" noChangeArrowheads="1"/>
          </p:cNvSpPr>
          <p:nvPr>
            <p:ph type="body" idx="1"/>
          </p:nvPr>
        </p:nvSpPr>
        <p:spPr>
          <a:xfrm>
            <a:off x="457200" y="198438"/>
            <a:ext cx="8229600" cy="2925762"/>
          </a:xfrm>
        </p:spPr>
        <p:txBody>
          <a:bodyPr/>
          <a:lstStyle/>
          <a:p>
            <a:pPr eaLnBrk="1" hangingPunct="1">
              <a:lnSpc>
                <a:spcPct val="80000"/>
              </a:lnSpc>
            </a:pPr>
            <a:r>
              <a:rPr lang="en-US" sz="2800">
                <a:latin typeface="Arial" charset="0"/>
              </a:rPr>
              <a:t>ABMs can give further insight into unknown processes.</a:t>
            </a:r>
          </a:p>
          <a:p>
            <a:pPr lvl="1" eaLnBrk="1" hangingPunct="1">
              <a:lnSpc>
                <a:spcPct val="80000"/>
              </a:lnSpc>
            </a:pPr>
            <a:r>
              <a:rPr lang="en-US" sz="2400">
                <a:latin typeface="Arial" charset="0"/>
                <a:sym typeface="Wingdings" charset="0"/>
              </a:rPr>
              <a:t>An “emergent property” of the system may result from a lower level process </a:t>
            </a:r>
            <a:endParaRPr lang="en-US" sz="2400">
              <a:latin typeface="Arial" charset="0"/>
            </a:endParaRPr>
          </a:p>
          <a:p>
            <a:pPr eaLnBrk="1" hangingPunct="1">
              <a:lnSpc>
                <a:spcPct val="80000"/>
              </a:lnSpc>
            </a:pPr>
            <a:r>
              <a:rPr lang="en-US" sz="2800">
                <a:latin typeface="Arial" charset="0"/>
              </a:rPr>
              <a:t>ABMs can allow for the testing of hypotheses</a:t>
            </a:r>
          </a:p>
          <a:p>
            <a:pPr lvl="1" eaLnBrk="1" hangingPunct="1">
              <a:lnSpc>
                <a:spcPct val="80000"/>
              </a:lnSpc>
            </a:pPr>
            <a:r>
              <a:rPr lang="en-US" sz="2400">
                <a:latin typeface="Arial" charset="0"/>
              </a:rPr>
              <a:t>What lower level processes are responsible for the observed pattern of the system (“Pattern Oriented Modelling” – POM) ?</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descr="bark pattern"/>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3886200"/>
            <a:ext cx="1600200" cy="16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13667" name="Picture 3" descr="082599-tree bark peels in patterns and colou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2514600"/>
            <a:ext cx="2819400" cy="1874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68" name="Text Box 4"/>
          <p:cNvSpPr txBox="1">
            <a:spLocks noChangeArrowheads="1"/>
          </p:cNvSpPr>
          <p:nvPr/>
        </p:nvSpPr>
        <p:spPr bwMode="auto">
          <a:xfrm>
            <a:off x="304800" y="4572000"/>
            <a:ext cx="3016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unknown process</a:t>
            </a:r>
          </a:p>
        </p:txBody>
      </p:sp>
      <p:pic>
        <p:nvPicPr>
          <p:cNvPr id="113669" name="Picture 5" descr="wrong bark pattern"/>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257800" y="2209800"/>
            <a:ext cx="1625600" cy="1625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3670" name="Text Box 6"/>
          <p:cNvSpPr txBox="1">
            <a:spLocks noChangeArrowheads="1"/>
          </p:cNvSpPr>
          <p:nvPr/>
        </p:nvSpPr>
        <p:spPr bwMode="auto">
          <a:xfrm>
            <a:off x="5470525" y="2322513"/>
            <a:ext cx="1212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A</a:t>
            </a:r>
          </a:p>
        </p:txBody>
      </p:sp>
      <p:sp>
        <p:nvSpPr>
          <p:cNvPr id="113671" name="Text Box 7"/>
          <p:cNvSpPr txBox="1">
            <a:spLocks noChangeArrowheads="1"/>
          </p:cNvSpPr>
          <p:nvPr/>
        </p:nvSpPr>
        <p:spPr bwMode="auto">
          <a:xfrm>
            <a:off x="5486400" y="3976688"/>
            <a:ext cx="1212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B</a:t>
            </a:r>
          </a:p>
        </p:txBody>
      </p:sp>
      <p:sp>
        <p:nvSpPr>
          <p:cNvPr id="113672" name="Text Box 8"/>
          <p:cNvSpPr txBox="1">
            <a:spLocks noChangeArrowheads="1"/>
          </p:cNvSpPr>
          <p:nvPr/>
        </p:nvSpPr>
        <p:spPr bwMode="auto">
          <a:xfrm>
            <a:off x="7086600" y="2667000"/>
            <a:ext cx="1631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A</a:t>
            </a:r>
          </a:p>
        </p:txBody>
      </p:sp>
      <p:sp>
        <p:nvSpPr>
          <p:cNvPr id="113673" name="Text Box 9"/>
          <p:cNvSpPr txBox="1">
            <a:spLocks noChangeArrowheads="1"/>
          </p:cNvSpPr>
          <p:nvPr/>
        </p:nvSpPr>
        <p:spPr bwMode="auto">
          <a:xfrm>
            <a:off x="7086600" y="4159250"/>
            <a:ext cx="163195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Hypothesis of </a:t>
            </a:r>
          </a:p>
          <a:p>
            <a:pPr eaLnBrk="1" hangingPunct="1"/>
            <a:r>
              <a:rPr lang="en-US"/>
              <a:t>Process B</a:t>
            </a:r>
          </a:p>
        </p:txBody>
      </p:sp>
      <p:sp>
        <p:nvSpPr>
          <p:cNvPr id="113674" name="Line 10"/>
          <p:cNvSpPr>
            <a:spLocks noChangeShapeType="1"/>
          </p:cNvSpPr>
          <p:nvPr/>
        </p:nvSpPr>
        <p:spPr bwMode="auto">
          <a:xfrm flipV="1">
            <a:off x="3276600" y="2819400"/>
            <a:ext cx="1828800" cy="609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3675" name="Line 11"/>
          <p:cNvSpPr>
            <a:spLocks noChangeShapeType="1"/>
          </p:cNvSpPr>
          <p:nvPr/>
        </p:nvSpPr>
        <p:spPr bwMode="auto">
          <a:xfrm>
            <a:off x="3276600" y="3581400"/>
            <a:ext cx="1905000" cy="609600"/>
          </a:xfrm>
          <a:prstGeom prst="line">
            <a:avLst/>
          </a:prstGeom>
          <a:noFill/>
          <a:ln w="2857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113676" name="Text Box 12"/>
          <p:cNvSpPr txBox="1">
            <a:spLocks noChangeArrowheads="1"/>
          </p:cNvSpPr>
          <p:nvPr/>
        </p:nvSpPr>
        <p:spPr bwMode="auto">
          <a:xfrm>
            <a:off x="4267200" y="3276600"/>
            <a:ext cx="35401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2400"/>
              <a:t>?</a:t>
            </a:r>
          </a:p>
        </p:txBody>
      </p:sp>
      <p:sp>
        <p:nvSpPr>
          <p:cNvPr id="113677" name="Rectangle 13"/>
          <p:cNvSpPr>
            <a:spLocks noChangeArrowheads="1"/>
          </p:cNvSpPr>
          <p:nvPr/>
        </p:nvSpPr>
        <p:spPr bwMode="auto">
          <a:xfrm>
            <a:off x="4800600" y="3810000"/>
            <a:ext cx="3962400" cy="1752600"/>
          </a:xfrm>
          <a:prstGeom prst="rect">
            <a:avLst/>
          </a:prstGeom>
          <a:noFill/>
          <a:ln w="38100">
            <a:solidFill>
              <a:srgbClr val="FF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3678" name="Text Box 14"/>
          <p:cNvSpPr txBox="1">
            <a:spLocks noChangeArrowheads="1"/>
          </p:cNvSpPr>
          <p:nvPr/>
        </p:nvSpPr>
        <p:spPr bwMode="auto">
          <a:xfrm>
            <a:off x="2590800" y="1706563"/>
            <a:ext cx="3003550" cy="5794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3200">
                <a:solidFill>
                  <a:srgbClr val="FF0000"/>
                </a:solidFill>
              </a:rPr>
              <a:t>Model selection</a:t>
            </a:r>
          </a:p>
        </p:txBody>
      </p:sp>
      <p:sp>
        <p:nvSpPr>
          <p:cNvPr id="113679" name="Rectangle 15"/>
          <p:cNvSpPr>
            <a:spLocks noChangeArrowheads="1"/>
          </p:cNvSpPr>
          <p:nvPr/>
        </p:nvSpPr>
        <p:spPr bwMode="auto">
          <a:xfrm>
            <a:off x="457200" y="274638"/>
            <a:ext cx="8229600" cy="868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ctr"/>
            <a:r>
              <a:rPr lang="de-DE" sz="4400">
                <a:solidFill>
                  <a:schemeClr val="tx2"/>
                </a:solidFill>
              </a:rPr>
              <a:t>Pattern Oriented Modelling</a:t>
            </a: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690" name="Group 2"/>
          <p:cNvGrpSpPr>
            <a:grpSpLocks/>
          </p:cNvGrpSpPr>
          <p:nvPr/>
        </p:nvGrpSpPr>
        <p:grpSpPr bwMode="auto">
          <a:xfrm>
            <a:off x="381000" y="2743200"/>
            <a:ext cx="3581400" cy="2063750"/>
            <a:chOff x="2976" y="1200"/>
            <a:chExt cx="2688" cy="1929"/>
          </a:xfrm>
        </p:grpSpPr>
        <p:pic>
          <p:nvPicPr>
            <p:cNvPr id="114696" name="Picture 3" descr="Pattern-on-Brain-Cor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6" y="1200"/>
              <a:ext cx="2688" cy="186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4697" name="Text Box 4"/>
            <p:cNvSpPr txBox="1">
              <a:spLocks noChangeArrowheads="1"/>
            </p:cNvSpPr>
            <p:nvPr/>
          </p:nvSpPr>
          <p:spPr bwMode="auto">
            <a:xfrm>
              <a:off x="3600" y="2929"/>
              <a:ext cx="1960" cy="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sz="800">
                  <a:solidFill>
                    <a:schemeClr val="accent2"/>
                  </a:solidFill>
                </a:rPr>
                <a:t>http://www.boatus.com/cruising/ithaka/200504-15.asp</a:t>
              </a:r>
            </a:p>
          </p:txBody>
        </p:sp>
      </p:grpSp>
      <p:pic>
        <p:nvPicPr>
          <p:cNvPr id="114691" name="Picture 5" descr="coral pattern wrong1"/>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0" y="2514600"/>
            <a:ext cx="2724150" cy="2724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4692" name="Text Box 6"/>
          <p:cNvSpPr txBox="1">
            <a:spLocks noChangeArrowheads="1"/>
          </p:cNvSpPr>
          <p:nvPr/>
        </p:nvSpPr>
        <p:spPr bwMode="auto">
          <a:xfrm>
            <a:off x="533400" y="4876800"/>
            <a:ext cx="32702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Pattern of brain coral colonies </a:t>
            </a:r>
          </a:p>
        </p:txBody>
      </p:sp>
      <p:sp>
        <p:nvSpPr>
          <p:cNvPr id="114693" name="Text Box 7"/>
          <p:cNvSpPr txBox="1">
            <a:spLocks noChangeArrowheads="1"/>
          </p:cNvSpPr>
          <p:nvPr/>
        </p:nvSpPr>
        <p:spPr bwMode="auto">
          <a:xfrm>
            <a:off x="4953000" y="1752600"/>
            <a:ext cx="3359150" cy="641350"/>
          </a:xfrm>
          <a:prstGeom prst="rect">
            <a:avLst/>
          </a:prstGeom>
          <a:solidFill>
            <a:schemeClr val="bg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lgn="ctr" eaLnBrk="1" hangingPunct="1"/>
            <a:r>
              <a:rPr lang="en-US"/>
              <a:t>The parameter of width of tube:</a:t>
            </a:r>
          </a:p>
          <a:p>
            <a:pPr algn="ctr" eaLnBrk="1" hangingPunct="1"/>
            <a:r>
              <a:rPr lang="en-US"/>
              <a:t>W = 15</a:t>
            </a:r>
          </a:p>
        </p:txBody>
      </p:sp>
      <p:sp>
        <p:nvSpPr>
          <p:cNvPr id="114694" name="Text Box 8"/>
          <p:cNvSpPr txBox="1">
            <a:spLocks noChangeArrowheads="1"/>
          </p:cNvSpPr>
          <p:nvPr/>
        </p:nvSpPr>
        <p:spPr bwMode="auto">
          <a:xfrm>
            <a:off x="4413250" y="5410200"/>
            <a:ext cx="4349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Model of tube creation algorithm Truchet </a:t>
            </a:r>
          </a:p>
        </p:txBody>
      </p:sp>
      <p:sp>
        <p:nvSpPr>
          <p:cNvPr id="114695" name="Rectangle 9"/>
          <p:cNvSpPr>
            <a:spLocks noGrp="1" noChangeArrowheads="1"/>
          </p:cNvSpPr>
          <p:nvPr>
            <p:ph type="title"/>
          </p:nvPr>
        </p:nvSpPr>
        <p:spPr>
          <a:xfrm>
            <a:off x="457200" y="274638"/>
            <a:ext cx="8229600" cy="868362"/>
          </a:xfrm>
        </p:spPr>
        <p:txBody>
          <a:bodyPr/>
          <a:lstStyle/>
          <a:p>
            <a:pPr eaLnBrk="1" hangingPunct="1"/>
            <a:r>
              <a:rPr lang="de-DE">
                <a:latin typeface="Arial" charset="0"/>
              </a:rPr>
              <a:t>Pattern Oriented Modelling</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2291" name="Rectangle 3"/>
          <p:cNvSpPr>
            <a:spLocks noGrp="1" noChangeArrowheads="1"/>
          </p:cNvSpPr>
          <p:nvPr>
            <p:ph type="body" idx="1"/>
          </p:nvPr>
        </p:nvSpPr>
        <p:spPr/>
        <p:txBody>
          <a:bodyPr/>
          <a:lstStyle/>
          <a:p>
            <a:pPr eaLnBrk="1" hangingPunct="1">
              <a:lnSpc>
                <a:spcPct val="80000"/>
              </a:lnSpc>
            </a:pPr>
            <a:r>
              <a:rPr lang="en-US" sz="2900">
                <a:latin typeface="Arial" charset="0"/>
              </a:rPr>
              <a:t>Broadcast </a:t>
            </a:r>
          </a:p>
          <a:p>
            <a:pPr lvl="1" eaLnBrk="1" hangingPunct="1">
              <a:lnSpc>
                <a:spcPct val="80000"/>
              </a:lnSpc>
            </a:pPr>
            <a:r>
              <a:rPr lang="en-US" sz="2400">
                <a:latin typeface="Arial" charset="0"/>
              </a:rPr>
              <a:t>Release of both eggs and sperm into the water - most fishes, echinoderms and many algae</a:t>
            </a:r>
          </a:p>
          <a:p>
            <a:pPr eaLnBrk="1" hangingPunct="1">
              <a:lnSpc>
                <a:spcPct val="80000"/>
              </a:lnSpc>
            </a:pPr>
            <a:endParaRPr lang="en-US" sz="2900">
              <a:latin typeface="Arial" charset="0"/>
            </a:endParaRPr>
          </a:p>
          <a:p>
            <a:pPr eaLnBrk="1" hangingPunct="1">
              <a:lnSpc>
                <a:spcPct val="80000"/>
              </a:lnSpc>
            </a:pPr>
            <a:r>
              <a:rPr lang="en-US" sz="2900">
                <a:latin typeface="Arial" charset="0"/>
              </a:rPr>
              <a:t>Internal fertilization</a:t>
            </a:r>
          </a:p>
          <a:p>
            <a:pPr lvl="1" eaLnBrk="1" hangingPunct="1">
              <a:lnSpc>
                <a:spcPct val="80000"/>
              </a:lnSpc>
            </a:pPr>
            <a:r>
              <a:rPr lang="en-US" sz="2400">
                <a:latin typeface="Arial" charset="0"/>
              </a:rPr>
              <a:t>Female collection of sperm from water and used for internal fertilization - prominent in sponges, cnidarians, mollusks, red algae and ascidians</a:t>
            </a:r>
          </a:p>
          <a:p>
            <a:pPr lvl="1" eaLnBrk="1" hangingPunct="1">
              <a:lnSpc>
                <a:spcPct val="80000"/>
              </a:lnSpc>
            </a:pPr>
            <a:r>
              <a:rPr lang="en-US" sz="2400">
                <a:latin typeface="Arial" charset="0"/>
              </a:rPr>
              <a:t>Following copulation, where males place sperm inside the female's reproductive tract – many gastropods, most crustacean, sharks, some boney fishes, and all mammals.</a:t>
            </a:r>
            <a:endParaRPr lang="en-GB" sz="2400">
              <a:latin typeface="Arial"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3315" name="Rectangle 3"/>
          <p:cNvSpPr>
            <a:spLocks noGrp="1" noChangeArrowheads="1"/>
          </p:cNvSpPr>
          <p:nvPr>
            <p:ph type="body" idx="1"/>
          </p:nvPr>
        </p:nvSpPr>
        <p:spPr/>
        <p:txBody>
          <a:bodyPr/>
          <a:lstStyle/>
          <a:p>
            <a:pPr eaLnBrk="1" hangingPunct="1">
              <a:lnSpc>
                <a:spcPct val="80000"/>
              </a:lnSpc>
            </a:pPr>
            <a:r>
              <a:rPr lang="en-US" sz="2200">
                <a:latin typeface="Arial" charset="0"/>
              </a:rPr>
              <a:t>Fertilization method and fertilization success are probably highly correlated:</a:t>
            </a:r>
          </a:p>
          <a:p>
            <a:pPr eaLnBrk="1" hangingPunct="1">
              <a:lnSpc>
                <a:spcPct val="80000"/>
              </a:lnSpc>
            </a:pPr>
            <a:endParaRPr lang="en-US" sz="2200">
              <a:latin typeface="Arial" charset="0"/>
            </a:endParaRPr>
          </a:p>
          <a:p>
            <a:pPr eaLnBrk="1" hangingPunct="1">
              <a:lnSpc>
                <a:spcPct val="80000"/>
              </a:lnSpc>
            </a:pPr>
            <a:r>
              <a:rPr lang="en-US" sz="2200">
                <a:latin typeface="Arial" charset="0"/>
              </a:rPr>
              <a:t>Broadcast spawning </a:t>
            </a:r>
          </a:p>
          <a:p>
            <a:pPr lvl="1" eaLnBrk="1" hangingPunct="1">
              <a:lnSpc>
                <a:spcPct val="80000"/>
              </a:lnSpc>
            </a:pPr>
            <a:r>
              <a:rPr lang="en-US" sz="1800">
                <a:latin typeface="Arial" charset="0"/>
              </a:rPr>
              <a:t>Dilution effect - hydrodynamic theory (Danny and Shibata, 1989) and empirical observations (Levitan et al., 1992, Levitan, 1993) suggest that broadcast spawning can result in poor fertilization success if males and females are more than a few meters apart from one another (Pennington, 1985) or if spawning occurs in rough water with high turbulent flow.</a:t>
            </a:r>
          </a:p>
          <a:p>
            <a:pPr lvl="1" eaLnBrk="1" hangingPunct="1">
              <a:lnSpc>
                <a:spcPct val="80000"/>
              </a:lnSpc>
            </a:pPr>
            <a:r>
              <a:rPr lang="en-US" sz="1800">
                <a:latin typeface="Arial" charset="0"/>
              </a:rPr>
              <a:t>Thus, small populations of scattered adults might produce few successfully fertilized eggs (i.e. </a:t>
            </a:r>
            <a:r>
              <a:rPr lang="en-US" sz="1800" b="1">
                <a:latin typeface="Arial" charset="0"/>
              </a:rPr>
              <a:t>Allee effect</a:t>
            </a:r>
            <a:r>
              <a:rPr lang="en-US" sz="1800">
                <a:latin typeface="Arial" charset="0"/>
              </a:rPr>
              <a:t>) unless behavioral mechanisms like simultaneous spawning are used to enhance contact between eggs and sperm</a:t>
            </a:r>
          </a:p>
          <a:p>
            <a:pPr lvl="1" eaLnBrk="1" hangingPunct="1">
              <a:lnSpc>
                <a:spcPct val="80000"/>
              </a:lnSpc>
            </a:pPr>
            <a:r>
              <a:rPr lang="en-US" sz="1800">
                <a:latin typeface="Arial" charset="0"/>
              </a:rPr>
              <a:t>Low adult density and fertilization success has been blamed on the poor recovery of some depleted populations (e.g. Caribbean urchin </a:t>
            </a:r>
            <a:r>
              <a:rPr lang="en-US" sz="1800" i="1">
                <a:latin typeface="Arial" charset="0"/>
              </a:rPr>
              <a:t>Diadema</a:t>
            </a:r>
            <a:r>
              <a:rPr lang="en-US" sz="1800">
                <a:latin typeface="Arial" charset="0"/>
              </a:rPr>
              <a:t>, California abalone </a:t>
            </a:r>
            <a:r>
              <a:rPr lang="en-US" sz="1800" i="1">
                <a:latin typeface="Arial" charset="0"/>
              </a:rPr>
              <a:t>Haliotis</a:t>
            </a:r>
            <a:r>
              <a:rPr lang="en-US" sz="1800">
                <a:latin typeface="Arial" charset="0"/>
              </a:rPr>
              <a:t> spp.)</a:t>
            </a:r>
            <a:endParaRPr lang="en-GB" sz="1800">
              <a:latin typeface="Arial"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Spawning method</a:t>
            </a:r>
            <a:endParaRPr lang="en-GB" sz="4000">
              <a:latin typeface="Arial" charset="0"/>
            </a:endParaRPr>
          </a:p>
        </p:txBody>
      </p:sp>
      <p:sp>
        <p:nvSpPr>
          <p:cNvPr id="14339" name="Rectangle 3"/>
          <p:cNvSpPr>
            <a:spLocks noGrp="1" noChangeArrowheads="1"/>
          </p:cNvSpPr>
          <p:nvPr>
            <p:ph type="body" idx="1"/>
          </p:nvPr>
        </p:nvSpPr>
        <p:spPr/>
        <p:txBody>
          <a:bodyPr/>
          <a:lstStyle/>
          <a:p>
            <a:pPr eaLnBrk="1" hangingPunct="1">
              <a:lnSpc>
                <a:spcPct val="80000"/>
              </a:lnSpc>
            </a:pPr>
            <a:r>
              <a:rPr lang="en-US" sz="1800">
                <a:latin typeface="Arial" charset="0"/>
              </a:rPr>
              <a:t>Fertilization method and fertilization success are probably highly correlated:</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female collection of broadcast sperm</a:t>
            </a:r>
          </a:p>
          <a:p>
            <a:pPr lvl="1" eaLnBrk="1" hangingPunct="1">
              <a:lnSpc>
                <a:spcPct val="80000"/>
              </a:lnSpc>
            </a:pPr>
            <a:r>
              <a:rPr lang="en-US" sz="1600">
                <a:latin typeface="Arial" charset="0"/>
              </a:rPr>
              <a:t>Captured during feeding and somehow (not known) distinguish the sperm, which gets separated and passed to the eggs in the ovaries or brood chambers.</a:t>
            </a:r>
          </a:p>
          <a:p>
            <a:pPr lvl="1" eaLnBrk="1" hangingPunct="1">
              <a:lnSpc>
                <a:spcPct val="80000"/>
              </a:lnSpc>
            </a:pPr>
            <a:r>
              <a:rPr lang="en-US" sz="1600">
                <a:latin typeface="Arial" charset="0"/>
              </a:rPr>
              <a:t>Distance between adults appears to affect the success of sperm capture in some cases, although densities can be lower with this strategy than with simultaneous broadcast spawning</a:t>
            </a:r>
          </a:p>
          <a:p>
            <a:pPr eaLnBrk="1" hangingPunct="1">
              <a:lnSpc>
                <a:spcPct val="80000"/>
              </a:lnSpc>
            </a:pPr>
            <a:endParaRPr lang="en-US" sz="1800">
              <a:latin typeface="Arial" charset="0"/>
            </a:endParaRPr>
          </a:p>
          <a:p>
            <a:pPr eaLnBrk="1" hangingPunct="1">
              <a:lnSpc>
                <a:spcPct val="80000"/>
              </a:lnSpc>
            </a:pPr>
            <a:r>
              <a:rPr lang="en-US" sz="1800">
                <a:latin typeface="Arial" charset="0"/>
              </a:rPr>
              <a:t>Internal fertilization following copulation</a:t>
            </a:r>
          </a:p>
          <a:p>
            <a:pPr lvl="1" eaLnBrk="1" hangingPunct="1">
              <a:lnSpc>
                <a:spcPct val="80000"/>
              </a:lnSpc>
            </a:pPr>
            <a:r>
              <a:rPr lang="en-US" sz="1600">
                <a:latin typeface="Arial" charset="0"/>
              </a:rPr>
              <a:t>Little study on the success in copulation with internal fertilization, yet it is assumed that the behavioral complexity of species with copulation ensures that most individuals have no difficulty finding mates. Some cases do exist that are likely a result of difficulty finding a mate (e.g. fin- and blue whale hybrids, gender-biased fishing of grouper, hake, and crabs is thought to skew sex ratios perhaps leading to reductions in fertilization rate)</a:t>
            </a:r>
          </a:p>
          <a:p>
            <a:pPr lvl="1" eaLnBrk="1" hangingPunct="1">
              <a:lnSpc>
                <a:spcPct val="80000"/>
              </a:lnSpc>
            </a:pPr>
            <a:r>
              <a:rPr lang="en-US" sz="1600">
                <a:latin typeface="Arial" charset="0"/>
              </a:rPr>
              <a:t>Thus, mating and internal fertilization are probably the least dependant on environment and can reduce variation in reproductive success among females.</a:t>
            </a:r>
            <a:endParaRPr lang="en-GB" sz="1600">
              <a:latin typeface="Arial"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z="4000">
                <a:latin typeface="Arial" charset="0"/>
              </a:rPr>
              <a:t>Reproductive features: </a:t>
            </a:r>
            <a:br>
              <a:rPr lang="en-US" sz="4000">
                <a:latin typeface="Arial" charset="0"/>
              </a:rPr>
            </a:br>
            <a:r>
              <a:rPr lang="en-US" sz="4000">
                <a:latin typeface="Arial" charset="0"/>
              </a:rPr>
              <a:t>Developmental mode</a:t>
            </a:r>
            <a:endParaRPr lang="en-GB" sz="4000">
              <a:latin typeface="Arial" charset="0"/>
            </a:endParaRPr>
          </a:p>
        </p:txBody>
      </p:sp>
      <p:sp>
        <p:nvSpPr>
          <p:cNvPr id="15363" name="Rectangle 3"/>
          <p:cNvSpPr>
            <a:spLocks noGrp="1" noChangeArrowheads="1"/>
          </p:cNvSpPr>
          <p:nvPr>
            <p:ph type="body" idx="1"/>
          </p:nvPr>
        </p:nvSpPr>
        <p:spPr/>
        <p:txBody>
          <a:bodyPr/>
          <a:lstStyle/>
          <a:p>
            <a:pPr eaLnBrk="1" hangingPunct="1">
              <a:lnSpc>
                <a:spcPct val="90000"/>
              </a:lnSpc>
            </a:pPr>
            <a:r>
              <a:rPr lang="en-US" sz="2400">
                <a:latin typeface="Arial" charset="0"/>
              </a:rPr>
              <a:t>Planktonic larvae that drift in ocean currents (common in fish, echinoderms, mollusks, polychaetes and crustaceans)</a:t>
            </a:r>
          </a:p>
          <a:p>
            <a:pPr eaLnBrk="1" hangingPunct="1">
              <a:lnSpc>
                <a:spcPct val="90000"/>
              </a:lnSpc>
            </a:pPr>
            <a:endParaRPr lang="en-US" sz="2400">
              <a:latin typeface="Arial" charset="0"/>
            </a:endParaRPr>
          </a:p>
          <a:p>
            <a:pPr eaLnBrk="1" hangingPunct="1">
              <a:lnSpc>
                <a:spcPct val="90000"/>
              </a:lnSpc>
            </a:pPr>
            <a:r>
              <a:rPr lang="en-US" sz="2400">
                <a:latin typeface="Arial" charset="0"/>
              </a:rPr>
              <a:t>Planktonic period may vary enormously (e.g. 15 min. in many algae, ascidians and sponges to months in lobsters, 4-8 weeks is more typical in marine invertebrates and fish larvae tend to be between 10-20 days)</a:t>
            </a:r>
          </a:p>
          <a:p>
            <a:pPr eaLnBrk="1" hangingPunct="1">
              <a:lnSpc>
                <a:spcPct val="90000"/>
              </a:lnSpc>
            </a:pPr>
            <a:endParaRPr lang="en-US" sz="2400">
              <a:latin typeface="Arial" charset="0"/>
            </a:endParaRPr>
          </a:p>
          <a:p>
            <a:pPr eaLnBrk="1" hangingPunct="1">
              <a:lnSpc>
                <a:spcPct val="90000"/>
              </a:lnSpc>
            </a:pPr>
            <a:r>
              <a:rPr lang="en-US" sz="2400">
                <a:latin typeface="Arial" charset="0"/>
              </a:rPr>
              <a:t>Active feeding is usually required in longer larvae periods (beyond a few days)</a:t>
            </a:r>
            <a:endParaRPr lang="en-GB" sz="2400">
              <a:latin typeface="Arial"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atin typeface="Arial" charset="0"/>
              </a:rPr>
              <a:t>Fecundity Patterns</a:t>
            </a:r>
            <a:endParaRPr lang="en-GB">
              <a:latin typeface="Arial" charset="0"/>
            </a:endParaRPr>
          </a:p>
        </p:txBody>
      </p:sp>
      <p:sp>
        <p:nvSpPr>
          <p:cNvPr id="16387" name="Rectangle 3"/>
          <p:cNvSpPr>
            <a:spLocks noGrp="1" noChangeArrowheads="1"/>
          </p:cNvSpPr>
          <p:nvPr>
            <p:ph type="body" idx="1"/>
          </p:nvPr>
        </p:nvSpPr>
        <p:spPr/>
        <p:txBody>
          <a:bodyPr/>
          <a:lstStyle/>
          <a:p>
            <a:pPr eaLnBrk="1" hangingPunct="1"/>
            <a:r>
              <a:rPr lang="en-GB" sz="2800">
                <a:latin typeface="Arial" charset="0"/>
              </a:rPr>
              <a:t>Generally, marine species have much higher fecundity and potential number of offspring than terrestrial species</a:t>
            </a:r>
          </a:p>
          <a:p>
            <a:pPr eaLnBrk="1" hangingPunct="1"/>
            <a:r>
              <a:rPr lang="en-GB" sz="2800">
                <a:latin typeface="Arial" charset="0"/>
              </a:rPr>
              <a:t>Marine species with lower fecundity typically produce larger offspring</a:t>
            </a:r>
          </a:p>
          <a:p>
            <a:pPr lvl="1" eaLnBrk="1" hangingPunct="1"/>
            <a:r>
              <a:rPr lang="en-GB" sz="2400">
                <a:latin typeface="Arial" charset="0"/>
              </a:rPr>
              <a:t>May be accompanied by live birth, brooding, direct development to free moving juveniles</a:t>
            </a:r>
          </a:p>
          <a:p>
            <a:pPr eaLnBrk="1" hangingPunct="1"/>
            <a:r>
              <a:rPr lang="en-GB" sz="2800">
                <a:latin typeface="Arial" charset="0"/>
              </a:rPr>
              <a:t>High mortality rates (e.g. 2% </a:t>
            </a:r>
            <a:r>
              <a:rPr lang="en-GB" sz="2800">
                <a:latin typeface="Arial" charset="0"/>
                <a:sym typeface="Wingdings" charset="0"/>
              </a:rPr>
              <a:t>→</a:t>
            </a:r>
            <a:r>
              <a:rPr lang="en-GB" sz="2800">
                <a:latin typeface="Arial" charset="0"/>
              </a:rPr>
              <a:t> 20% in plankton larvae; ex. 95% in </a:t>
            </a:r>
            <a:r>
              <a:rPr lang="en-GB" sz="2800" i="1">
                <a:latin typeface="Arial" charset="0"/>
              </a:rPr>
              <a:t>Engraulis ringens</a:t>
            </a:r>
            <a:r>
              <a:rPr lang="en-GB" sz="2800">
                <a:latin typeface="Arial" charset="0"/>
              </a:rPr>
              <a:t>)</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sz="4000">
                <a:latin typeface="Arial" charset="0"/>
              </a:rPr>
              <a:t>Fecundity Patterns:</a:t>
            </a:r>
            <a:br>
              <a:rPr lang="en-US" sz="4000">
                <a:latin typeface="Arial" charset="0"/>
              </a:rPr>
            </a:br>
            <a:r>
              <a:rPr lang="en-US" sz="4000">
                <a:latin typeface="Arial" charset="0"/>
              </a:rPr>
              <a:t>Variations in reproductive success</a:t>
            </a:r>
            <a:endParaRPr lang="en-GB" sz="4000">
              <a:latin typeface="Arial" charset="0"/>
            </a:endParaRPr>
          </a:p>
        </p:txBody>
      </p:sp>
      <p:sp>
        <p:nvSpPr>
          <p:cNvPr id="17411" name="Rectangle 3"/>
          <p:cNvSpPr>
            <a:spLocks noGrp="1" noChangeArrowheads="1"/>
          </p:cNvSpPr>
          <p:nvPr>
            <p:ph type="body" idx="1"/>
          </p:nvPr>
        </p:nvSpPr>
        <p:spPr/>
        <p:txBody>
          <a:bodyPr/>
          <a:lstStyle/>
          <a:p>
            <a:pPr eaLnBrk="1" hangingPunct="1">
              <a:lnSpc>
                <a:spcPct val="90000"/>
              </a:lnSpc>
            </a:pPr>
            <a:r>
              <a:rPr lang="en-GB" sz="2800">
                <a:latin typeface="Arial" charset="0"/>
              </a:rPr>
              <a:t>High fecundity combined with early mortality can cause large variance in reproductive success.</a:t>
            </a:r>
          </a:p>
          <a:p>
            <a:pPr lvl="1" eaLnBrk="1" hangingPunct="1">
              <a:lnSpc>
                <a:spcPct val="90000"/>
              </a:lnSpc>
            </a:pPr>
            <a:r>
              <a:rPr lang="en-GB" sz="2400">
                <a:latin typeface="Arial" charset="0"/>
              </a:rPr>
              <a:t>Ex. Oysters produce millions of eggs, whose recruitment success will depend highly on the timing with environmental conditions. Some individuals will be big “winners” in the recruitment lottery, while many will be “losers”</a:t>
            </a:r>
          </a:p>
          <a:p>
            <a:pPr lvl="1" eaLnBrk="1" hangingPunct="1">
              <a:lnSpc>
                <a:spcPct val="90000"/>
              </a:lnSpc>
            </a:pPr>
            <a:r>
              <a:rPr lang="en-GB" sz="2400">
                <a:latin typeface="Arial" charset="0"/>
              </a:rPr>
              <a:t>The consequence of this may be that the “effective population” size may be several orders of magnitude lower than the actual population size. Human impact may be unexpectedly large even with large actual population numbers. </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en-US" sz="4000">
                <a:latin typeface="Arial" charset="0"/>
              </a:rPr>
              <a:t>Settlement, Recruitment and Dispersal Patterns</a:t>
            </a:r>
            <a:endParaRPr lang="en-GB" sz="4000">
              <a:latin typeface="Arial" charset="0"/>
            </a:endParaRPr>
          </a:p>
        </p:txBody>
      </p:sp>
      <p:sp>
        <p:nvSpPr>
          <p:cNvPr id="18435" name="Rectangle 3"/>
          <p:cNvSpPr>
            <a:spLocks noGrp="1" noChangeArrowheads="1"/>
          </p:cNvSpPr>
          <p:nvPr>
            <p:ph type="body" idx="1"/>
          </p:nvPr>
        </p:nvSpPr>
        <p:spPr>
          <a:xfrm>
            <a:off x="457200" y="1600200"/>
            <a:ext cx="8229600" cy="4876800"/>
          </a:xfrm>
        </p:spPr>
        <p:txBody>
          <a:bodyPr/>
          <a:lstStyle/>
          <a:p>
            <a:pPr eaLnBrk="1" hangingPunct="1">
              <a:lnSpc>
                <a:spcPct val="80000"/>
              </a:lnSpc>
            </a:pPr>
            <a:r>
              <a:rPr lang="en-GB" sz="2400">
                <a:latin typeface="Arial" charset="0"/>
              </a:rPr>
              <a:t>Larval limitation can be more limiting than adult interaction – “supply-side ecology” (Lewis, 1986)</a:t>
            </a:r>
          </a:p>
          <a:p>
            <a:pPr lvl="1" eaLnBrk="1" hangingPunct="1">
              <a:lnSpc>
                <a:spcPct val="80000"/>
              </a:lnSpc>
            </a:pPr>
            <a:r>
              <a:rPr lang="en-GB" sz="2000">
                <a:latin typeface="Arial" charset="0"/>
              </a:rPr>
              <a:t>High recruitment variability due to variable environment (ex. Barnacles show high recruitment during low upwelling along the California coast – retention; match-mismatch, Cushing 1966)</a:t>
            </a:r>
          </a:p>
          <a:p>
            <a:pPr eaLnBrk="1" hangingPunct="1">
              <a:lnSpc>
                <a:spcPct val="80000"/>
              </a:lnSpc>
            </a:pPr>
            <a:r>
              <a:rPr lang="en-GB" sz="2400">
                <a:latin typeface="Arial" charset="0"/>
              </a:rPr>
              <a:t>Recruitment can occur in “hot spots”</a:t>
            </a:r>
          </a:p>
          <a:p>
            <a:pPr lvl="1" eaLnBrk="1" hangingPunct="1">
              <a:lnSpc>
                <a:spcPct val="80000"/>
              </a:lnSpc>
            </a:pPr>
            <a:r>
              <a:rPr lang="en-GB" sz="2000">
                <a:latin typeface="Arial" charset="0"/>
              </a:rPr>
              <a:t>Oceanic conditions and circulation patterns affect recruitment spatially (ex. Large-scale gyres, estuarine circulation, convergence zones, strong upwelling zones)</a:t>
            </a:r>
          </a:p>
          <a:p>
            <a:pPr eaLnBrk="1" hangingPunct="1">
              <a:lnSpc>
                <a:spcPct val="80000"/>
              </a:lnSpc>
            </a:pPr>
            <a:r>
              <a:rPr lang="en-GB" sz="2400">
                <a:latin typeface="Arial" charset="0"/>
              </a:rPr>
              <a:t>Dispersal range is not always determined by larval development time</a:t>
            </a:r>
          </a:p>
          <a:p>
            <a:pPr lvl="1" eaLnBrk="1" hangingPunct="1">
              <a:lnSpc>
                <a:spcPct val="80000"/>
              </a:lnSpc>
            </a:pPr>
            <a:r>
              <a:rPr lang="en-GB" sz="2000">
                <a:latin typeface="Arial" charset="0"/>
              </a:rPr>
              <a:t>Behavioural adaptations can affect dispersal (e.g. vertical migr.)</a:t>
            </a:r>
          </a:p>
          <a:p>
            <a:pPr lvl="1" eaLnBrk="1" hangingPunct="1">
              <a:lnSpc>
                <a:spcPct val="80000"/>
              </a:lnSpc>
            </a:pPr>
            <a:r>
              <a:rPr lang="en-GB" sz="2000">
                <a:latin typeface="Arial" charset="0"/>
              </a:rPr>
              <a:t>Oceanography can create biogeographic boundaries - preventing exchange of genetic material</a:t>
            </a:r>
          </a:p>
          <a:p>
            <a:pPr lvl="1" eaLnBrk="1" hangingPunct="1">
              <a:lnSpc>
                <a:spcPct val="80000"/>
              </a:lnSpc>
            </a:pPr>
            <a:r>
              <a:rPr lang="en-GB" sz="2000">
                <a:latin typeface="Arial" charset="0"/>
              </a:rPr>
              <a:t>Self-recruitment has been documented for many species with long-lived larval stages due to retention processes </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sz="4000">
                <a:latin typeface="Arial" charset="0"/>
              </a:rPr>
              <a:t>Applications of modelling in marine populations</a:t>
            </a:r>
            <a:endParaRPr lang="en-GB" sz="4000">
              <a:latin typeface="Arial" charset="0"/>
            </a:endParaRPr>
          </a:p>
        </p:txBody>
      </p:sp>
      <p:sp>
        <p:nvSpPr>
          <p:cNvPr id="19459" name="Rectangle 3"/>
          <p:cNvSpPr>
            <a:spLocks noGrp="1" noChangeArrowheads="1"/>
          </p:cNvSpPr>
          <p:nvPr>
            <p:ph type="body" idx="1"/>
          </p:nvPr>
        </p:nvSpPr>
        <p:spPr/>
        <p:txBody>
          <a:bodyPr/>
          <a:lstStyle/>
          <a:p>
            <a:pPr eaLnBrk="1" hangingPunct="1"/>
            <a:r>
              <a:rPr lang="en-US">
                <a:latin typeface="Arial" charset="0"/>
              </a:rPr>
              <a:t>How can we affect population dynamics through management?</a:t>
            </a:r>
          </a:p>
          <a:p>
            <a:pPr eaLnBrk="1" hangingPunct="1"/>
            <a:r>
              <a:rPr lang="en-US">
                <a:latin typeface="Arial" charset="0"/>
              </a:rPr>
              <a:t>Modelling examples:</a:t>
            </a:r>
          </a:p>
          <a:p>
            <a:pPr lvl="1" eaLnBrk="1" hangingPunct="1"/>
            <a:r>
              <a:rPr lang="en-US">
                <a:latin typeface="Arial" charset="0"/>
              </a:rPr>
              <a:t>Fisheries Biology</a:t>
            </a:r>
          </a:p>
          <a:p>
            <a:pPr lvl="1" eaLnBrk="1" hangingPunct="1"/>
            <a:r>
              <a:rPr lang="en-US">
                <a:latin typeface="Arial" charset="0"/>
              </a:rPr>
              <a:t>r- vs. K-strategists and implications for conservation</a:t>
            </a:r>
            <a:endParaRPr lang="en-GB">
              <a:latin typeface="Arial" charset="0"/>
            </a:endParaRPr>
          </a:p>
          <a:p>
            <a:pPr lvl="1" eaLnBrk="1" hangingPunct="1"/>
            <a:r>
              <a:rPr lang="en-US">
                <a:latin typeface="Arial" charset="0"/>
              </a:rPr>
              <a:t>Metapopulation Analysis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457200" y="76200"/>
            <a:ext cx="8229600" cy="639762"/>
          </a:xfrm>
        </p:spPr>
        <p:txBody>
          <a:bodyPr/>
          <a:lstStyle/>
          <a:p>
            <a:pPr eaLnBrk="1" hangingPunct="1"/>
            <a:r>
              <a:rPr lang="en-GB" sz="4000">
                <a:latin typeface="Arial" charset="0"/>
              </a:rPr>
              <a:t>Course Outline</a:t>
            </a:r>
          </a:p>
        </p:txBody>
      </p:sp>
      <p:graphicFrame>
        <p:nvGraphicFramePr>
          <p:cNvPr id="2" name="Tabelle 1"/>
          <p:cNvGraphicFramePr>
            <a:graphicFrameLocks noGrp="1"/>
          </p:cNvGraphicFramePr>
          <p:nvPr>
            <p:extLst>
              <p:ext uri="{D42A27DB-BD31-4B8C-83A1-F6EECF244321}">
                <p14:modId xmlns:p14="http://schemas.microsoft.com/office/powerpoint/2010/main" val="2678325751"/>
              </p:ext>
            </p:extLst>
          </p:nvPr>
        </p:nvGraphicFramePr>
        <p:xfrm>
          <a:off x="381001" y="990600"/>
          <a:ext cx="8381998" cy="5318283"/>
        </p:xfrm>
        <a:graphic>
          <a:graphicData uri="http://schemas.openxmlformats.org/drawingml/2006/table">
            <a:tbl>
              <a:tblPr>
                <a:tableStyleId>{5C22544A-7EE6-4342-B048-85BDC9FD1C3A}</a:tableStyleId>
              </a:tblPr>
              <a:tblGrid>
                <a:gridCol w="1666341"/>
                <a:gridCol w="871728"/>
                <a:gridCol w="5054345"/>
                <a:gridCol w="789584"/>
              </a:tblGrid>
              <a:tr h="220332">
                <a:tc>
                  <a:txBody>
                    <a:bodyPr/>
                    <a:lstStyle/>
                    <a:p>
                      <a:pPr marL="0" marR="0">
                        <a:lnSpc>
                          <a:spcPct val="150000"/>
                        </a:lnSpc>
                        <a:spcBef>
                          <a:spcPts val="0"/>
                        </a:spcBef>
                        <a:spcAft>
                          <a:spcPts val="0"/>
                        </a:spcAft>
                      </a:pPr>
                      <a:r>
                        <a:rPr lang="de-DE" sz="1000">
                          <a:effectLst/>
                        </a:rPr>
                        <a:t>Day</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Time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Topics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Form</a:t>
                      </a:r>
                      <a:endParaRPr lang="en-US" sz="1100">
                        <a:effectLst/>
                        <a:latin typeface="Times New Roman" panose="02020603050405020304" pitchFamily="18" charset="0"/>
                        <a:ea typeface="Times New Roman" panose="02020603050405020304" pitchFamily="18" charset="0"/>
                      </a:endParaRPr>
                    </a:p>
                  </a:txBody>
                  <a:tcPr marL="56575" marR="56575" marT="0" marB="0"/>
                </a:tc>
              </a:tr>
              <a:tr h="1542322">
                <a:tc>
                  <a:txBody>
                    <a:bodyPr/>
                    <a:lstStyle/>
                    <a:p>
                      <a:pPr marL="0" marR="0">
                        <a:lnSpc>
                          <a:spcPct val="150000"/>
                        </a:lnSpc>
                        <a:spcBef>
                          <a:spcPts val="0"/>
                        </a:spcBef>
                        <a:spcAft>
                          <a:spcPts val="0"/>
                        </a:spcAft>
                      </a:pPr>
                      <a:r>
                        <a:rPr lang="de-DE" sz="1000">
                          <a:effectLst/>
                        </a:rPr>
                        <a:t>Monday, June 4,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10:00 - 12:00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General introductions &amp; course outline</a:t>
                      </a:r>
                      <a:endParaRPr lang="en-US" sz="1100">
                        <a:effectLst/>
                      </a:endParaRPr>
                    </a:p>
                    <a:p>
                      <a:pPr marL="0" marR="0">
                        <a:lnSpc>
                          <a:spcPct val="150000"/>
                        </a:lnSpc>
                        <a:spcBef>
                          <a:spcPts val="0"/>
                        </a:spcBef>
                        <a:spcAft>
                          <a:spcPts val="0"/>
                        </a:spcAft>
                      </a:pPr>
                      <a:r>
                        <a:rPr lang="en-US" sz="1000">
                          <a:effectLst/>
                        </a:rPr>
                        <a:t>• The importance of marine conservation</a:t>
                      </a:r>
                      <a:endParaRPr lang="en-US" sz="1100">
                        <a:effectLst/>
                      </a:endParaRPr>
                    </a:p>
                    <a:p>
                      <a:pPr marL="0" marR="0">
                        <a:lnSpc>
                          <a:spcPct val="150000"/>
                        </a:lnSpc>
                        <a:spcBef>
                          <a:spcPts val="0"/>
                        </a:spcBef>
                        <a:spcAft>
                          <a:spcPts val="0"/>
                        </a:spcAft>
                      </a:pPr>
                      <a:r>
                        <a:rPr lang="en-US" sz="1000">
                          <a:effectLst/>
                        </a:rPr>
                        <a:t>• Conservation-related differences between non-marine and marine realms</a:t>
                      </a:r>
                      <a:endParaRPr lang="en-US" sz="1100">
                        <a:effectLst/>
                      </a:endParaRPr>
                    </a:p>
                    <a:p>
                      <a:pPr marL="0" marR="0">
                        <a:lnSpc>
                          <a:spcPct val="150000"/>
                        </a:lnSpc>
                        <a:spcBef>
                          <a:spcPts val="0"/>
                        </a:spcBef>
                        <a:spcAft>
                          <a:spcPts val="0"/>
                        </a:spcAft>
                      </a:pPr>
                      <a:r>
                        <a:rPr lang="en-US" sz="1000">
                          <a:effectLst/>
                        </a:rPr>
                        <a:t>• Principles that transcend land-freshwater-marine differences</a:t>
                      </a:r>
                      <a:endParaRPr lang="en-US" sz="1100">
                        <a:effectLst/>
                      </a:endParaRPr>
                    </a:p>
                    <a:p>
                      <a:pPr marL="0" marR="0">
                        <a:lnSpc>
                          <a:spcPct val="150000"/>
                        </a:lnSpc>
                        <a:spcBef>
                          <a:spcPts val="0"/>
                        </a:spcBef>
                        <a:spcAft>
                          <a:spcPts val="0"/>
                        </a:spcAft>
                      </a:pPr>
                      <a:r>
                        <a:rPr lang="en-US" sz="1000">
                          <a:effectLst/>
                        </a:rPr>
                        <a:t>• Marine Populations: the basics</a:t>
                      </a:r>
                      <a:endParaRPr lang="en-US" sz="1100">
                        <a:effectLst/>
                      </a:endParaRPr>
                    </a:p>
                    <a:p>
                      <a:pPr marL="0" marR="0">
                        <a:lnSpc>
                          <a:spcPct val="150000"/>
                        </a:lnSpc>
                        <a:spcBef>
                          <a:spcPts val="0"/>
                        </a:spcBef>
                        <a:spcAft>
                          <a:spcPts val="0"/>
                        </a:spcAft>
                      </a:pPr>
                      <a:r>
                        <a:rPr lang="en-US" sz="1000">
                          <a:effectLst/>
                        </a:rPr>
                        <a:t>• Applications of modelling in conservation biology</a:t>
                      </a:r>
                      <a:endParaRPr lang="en-US" sz="1100">
                        <a:effectLst/>
                      </a:endParaRPr>
                    </a:p>
                    <a:p>
                      <a:pPr marL="0" marR="0">
                        <a:lnSpc>
                          <a:spcPct val="150000"/>
                        </a:lnSpc>
                        <a:spcBef>
                          <a:spcPts val="0"/>
                        </a:spcBef>
                        <a:spcAft>
                          <a:spcPts val="0"/>
                        </a:spcAft>
                      </a:pPr>
                      <a:r>
                        <a:rPr lang="en-US" sz="1000">
                          <a:effectLst/>
                        </a:rPr>
                        <a:t>•The realm of Population Viability Analysis (PVA)</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13:00 - 16:00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 An Introduction to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Tuesday, June 5,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Types and potential uses of Population Viability Analysis (PVA)</a:t>
                      </a:r>
                      <a:endParaRPr lang="en-US" sz="1100">
                        <a:effectLst/>
                      </a:endParaRPr>
                    </a:p>
                    <a:p>
                      <a:pPr marL="0" marR="0">
                        <a:lnSpc>
                          <a:spcPct val="150000"/>
                        </a:lnSpc>
                        <a:spcBef>
                          <a:spcPts val="0"/>
                        </a:spcBef>
                        <a:spcAft>
                          <a:spcPts val="0"/>
                        </a:spcAft>
                      </a:pPr>
                      <a:r>
                        <a:rPr lang="en-US" sz="1000">
                          <a:effectLst/>
                        </a:rPr>
                        <a:t>• A First model; PVA cont.</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13:00 - 15:00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White rhinoceros on Ndumu Reserve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220332">
                <a:tc>
                  <a:txBody>
                    <a:bodyPr/>
                    <a:lstStyle/>
                    <a:p>
                      <a:pPr marL="0" marR="0">
                        <a:lnSpc>
                          <a:spcPct val="150000"/>
                        </a:lnSpc>
                        <a:spcBef>
                          <a:spcPts val="0"/>
                        </a:spcBef>
                        <a:spcAft>
                          <a:spcPts val="0"/>
                        </a:spcAft>
                      </a:pPr>
                      <a:r>
                        <a:rPr lang="de-DE" sz="1000">
                          <a:effectLst/>
                        </a:rPr>
                        <a:t>Wednesday, June 6,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 cont.; Risk assessment explorations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60995">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13:00 - 15:00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Case Study II. Loggerhead turtle matrix model</a:t>
                      </a:r>
                      <a:endParaRPr lang="en-US" sz="1100">
                        <a:effectLst/>
                      </a:endParaRPr>
                    </a:p>
                    <a:p>
                      <a:pPr marL="0" marR="0">
                        <a:lnSpc>
                          <a:spcPct val="150000"/>
                        </a:lnSpc>
                        <a:spcBef>
                          <a:spcPts val="0"/>
                        </a:spcBef>
                        <a:spcAft>
                          <a:spcPts val="0"/>
                        </a:spcAft>
                      </a:pPr>
                      <a:r>
                        <a:rPr lang="en-US" sz="1000">
                          <a:effectLst/>
                        </a:rPr>
                        <a:t>• Age-structured vs stage-structured population models</a:t>
                      </a:r>
                      <a:endParaRPr lang="en-US" sz="1100">
                        <a:effectLst/>
                      </a:endParaRPr>
                    </a:p>
                    <a:p>
                      <a:pPr marL="0" marR="0">
                        <a:lnSpc>
                          <a:spcPct val="150000"/>
                        </a:lnSpc>
                        <a:spcBef>
                          <a:spcPts val="0"/>
                        </a:spcBef>
                        <a:spcAft>
                          <a:spcPts val="0"/>
                        </a:spcAft>
                      </a:pPr>
                      <a:r>
                        <a:rPr lang="en-US" sz="1000">
                          <a:effectLst/>
                        </a:rPr>
                        <a:t>• Introduction to matrix calculations; Calculation of eigenvalues and eigenvectors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440664">
                <a:tc>
                  <a:txBody>
                    <a:bodyPr/>
                    <a:lstStyle/>
                    <a:p>
                      <a:pPr marL="0" marR="0">
                        <a:lnSpc>
                          <a:spcPct val="150000"/>
                        </a:lnSpc>
                        <a:spcBef>
                          <a:spcPts val="0"/>
                        </a:spcBef>
                        <a:spcAft>
                          <a:spcPts val="0"/>
                        </a:spcAft>
                      </a:pPr>
                      <a:r>
                        <a:rPr lang="de-DE" sz="1000">
                          <a:effectLst/>
                        </a:rPr>
                        <a:t>Thursday, June 7,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9:00 - 12:00</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Considering metapopulations in conservation biology</a:t>
                      </a:r>
                      <a:endParaRPr lang="en-US" sz="1100">
                        <a:effectLst/>
                      </a:endParaRPr>
                    </a:p>
                    <a:p>
                      <a:pPr marL="0" marR="0">
                        <a:lnSpc>
                          <a:spcPct val="150000"/>
                        </a:lnSpc>
                        <a:spcBef>
                          <a:spcPts val="0"/>
                        </a:spcBef>
                        <a:spcAft>
                          <a:spcPts val="0"/>
                        </a:spcAft>
                      </a:pPr>
                      <a:r>
                        <a:rPr lang="en-US" sz="1000">
                          <a:effectLst/>
                        </a:rPr>
                        <a:t>• Metapopulation model example</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Lecture &amp; R</a:t>
                      </a:r>
                      <a:endParaRPr lang="en-US" sz="1100">
                        <a:effectLst/>
                        <a:latin typeface="Times New Roman" panose="02020603050405020304" pitchFamily="18" charset="0"/>
                        <a:ea typeface="Times New Roman" panose="02020603050405020304" pitchFamily="18" charset="0"/>
                      </a:endParaRPr>
                    </a:p>
                  </a:txBody>
                  <a:tcPr marL="56575" marR="56575" marT="0" marB="0"/>
                </a:tc>
              </a:tr>
              <a:tr h="660995">
                <a:tc>
                  <a:txBody>
                    <a:bodyPr/>
                    <a:lstStyle/>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de-DE" sz="1000">
                          <a:effectLst/>
                        </a:rPr>
                        <a:t>13:00 - 15:00</a:t>
                      </a:r>
                      <a:endParaRPr lang="en-US" sz="1100">
                        <a:effectLst/>
                      </a:endParaRPr>
                    </a:p>
                    <a:p>
                      <a:pPr marL="0" marR="0">
                        <a:lnSpc>
                          <a:spcPct val="150000"/>
                        </a:lnSpc>
                        <a:spcBef>
                          <a:spcPts val="0"/>
                        </a:spcBef>
                        <a:spcAft>
                          <a:spcPts val="0"/>
                        </a:spcAft>
                      </a:pPr>
                      <a:r>
                        <a:rPr lang="de-DE"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Management Strategy Evaluation (MSE) in fisheries</a:t>
                      </a:r>
                      <a:endParaRPr lang="en-US" sz="1100">
                        <a:effectLst/>
                      </a:endParaRPr>
                    </a:p>
                    <a:p>
                      <a:pPr marL="0" marR="0">
                        <a:lnSpc>
                          <a:spcPct val="150000"/>
                        </a:lnSpc>
                        <a:spcBef>
                          <a:spcPts val="0"/>
                        </a:spcBef>
                        <a:spcAft>
                          <a:spcPts val="0"/>
                        </a:spcAft>
                      </a:pPr>
                      <a:r>
                        <a:rPr lang="en-US" sz="1000">
                          <a:effectLst/>
                        </a:rPr>
                        <a:t>• The use of Agent-Based Models (ABMs or IBMs) - Netlogo platform intro</a:t>
                      </a:r>
                      <a:endParaRPr lang="en-US" sz="1100">
                        <a:effectLst/>
                      </a:endParaRPr>
                    </a:p>
                    <a:p>
                      <a:pPr marL="0" marR="0">
                        <a:lnSpc>
                          <a:spcPct val="150000"/>
                        </a:lnSpc>
                        <a:spcBef>
                          <a:spcPts val="0"/>
                        </a:spcBef>
                        <a:spcAft>
                          <a:spcPts val="0"/>
                        </a:spcAft>
                      </a:pPr>
                      <a:r>
                        <a:rPr lang="en-US" sz="1000">
                          <a:effectLst/>
                        </a:rPr>
                        <a:t>• Review &amp; Ques</a:t>
                      </a:r>
                      <a:r>
                        <a:rPr lang="de-DE" sz="1000">
                          <a:effectLst/>
                        </a:rPr>
                        <a:t>tions</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t>
                      </a:r>
                      <a:endParaRPr lang="en-US" sz="1100">
                        <a:effectLst/>
                        <a:latin typeface="Times New Roman" panose="02020603050405020304" pitchFamily="18" charset="0"/>
                        <a:ea typeface="Times New Roman" panose="02020603050405020304" pitchFamily="18" charset="0"/>
                      </a:endParaRPr>
                    </a:p>
                  </a:txBody>
                  <a:tcPr marL="56575" marR="56575" marT="0" marB="0"/>
                </a:tc>
              </a:tr>
              <a:tr h="220332">
                <a:tc>
                  <a:txBody>
                    <a:bodyPr/>
                    <a:lstStyle/>
                    <a:p>
                      <a:pPr marL="0" marR="0">
                        <a:lnSpc>
                          <a:spcPct val="150000"/>
                        </a:lnSpc>
                        <a:spcBef>
                          <a:spcPts val="0"/>
                        </a:spcBef>
                        <a:spcAft>
                          <a:spcPts val="0"/>
                        </a:spcAft>
                      </a:pPr>
                      <a:r>
                        <a:rPr lang="en-US" sz="1000">
                          <a:effectLst/>
                        </a:rPr>
                        <a:t>Friday, June 8, 2018</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10:00 - </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a:effectLst/>
                        </a:rPr>
                        <a:t>• Additional information and resources for using [R]</a:t>
                      </a:r>
                      <a:endParaRPr lang="en-US" sz="1100">
                        <a:effectLst/>
                        <a:latin typeface="Times New Roman" panose="02020603050405020304" pitchFamily="18" charset="0"/>
                        <a:ea typeface="Times New Roman" panose="02020603050405020304" pitchFamily="18" charset="0"/>
                      </a:endParaRPr>
                    </a:p>
                  </a:txBody>
                  <a:tcPr marL="56575" marR="56575" marT="0" marB="0"/>
                </a:tc>
                <a:tc>
                  <a:txBody>
                    <a:bodyPr/>
                    <a:lstStyle/>
                    <a:p>
                      <a:pPr marL="0" marR="0">
                        <a:lnSpc>
                          <a:spcPct val="150000"/>
                        </a:lnSpc>
                        <a:spcBef>
                          <a:spcPts val="0"/>
                        </a:spcBef>
                        <a:spcAft>
                          <a:spcPts val="0"/>
                        </a:spcAft>
                      </a:pPr>
                      <a:r>
                        <a:rPr lang="en-US" sz="1000" dirty="0">
                          <a:effectLst/>
                        </a:rPr>
                        <a:t> </a:t>
                      </a:r>
                      <a:endParaRPr lang="en-US" sz="1100" dirty="0">
                        <a:effectLst/>
                        <a:latin typeface="Times New Roman" panose="02020603050405020304" pitchFamily="18" charset="0"/>
                        <a:ea typeface="Times New Roman" panose="02020603050405020304" pitchFamily="18" charset="0"/>
                      </a:endParaRPr>
                    </a:p>
                  </a:txBody>
                  <a:tcPr marL="56575" marR="56575" marT="0" marB="0"/>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1676400"/>
            <a:ext cx="4572000" cy="40370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0483" name="Rectangle 2"/>
          <p:cNvSpPr>
            <a:spLocks noGrp="1" noChangeArrowheads="1"/>
          </p:cNvSpPr>
          <p:nvPr>
            <p:ph type="title"/>
          </p:nvPr>
        </p:nvSpPr>
        <p:spPr/>
        <p:txBody>
          <a:bodyPr/>
          <a:lstStyle/>
          <a:p>
            <a:pPr eaLnBrk="1" hangingPunct="1"/>
            <a:r>
              <a:rPr lang="en-GB">
                <a:latin typeface="Arial" charset="0"/>
              </a:rPr>
              <a:t>Logistic growth function</a:t>
            </a:r>
          </a:p>
        </p:txBody>
      </p:sp>
      <p:sp>
        <p:nvSpPr>
          <p:cNvPr id="20484" name="Rectangle 3"/>
          <p:cNvSpPr>
            <a:spLocks noGrp="1" noChangeArrowheads="1"/>
          </p:cNvSpPr>
          <p:nvPr>
            <p:ph type="body" idx="1"/>
          </p:nvPr>
        </p:nvSpPr>
        <p:spPr>
          <a:xfrm>
            <a:off x="457200" y="1600200"/>
            <a:ext cx="3276600" cy="4800600"/>
          </a:xfrm>
        </p:spPr>
        <p:txBody>
          <a:bodyPr/>
          <a:lstStyle/>
          <a:p>
            <a:pPr eaLnBrk="1" hangingPunct="1">
              <a:lnSpc>
                <a:spcPct val="80000"/>
              </a:lnSpc>
            </a:pPr>
            <a:r>
              <a:rPr lang="en-US" sz="1800">
                <a:latin typeface="Arial" charset="0"/>
              </a:rPr>
              <a:t>Pierre-François Verhulst (1804-1849)</a:t>
            </a:r>
          </a:p>
          <a:p>
            <a:pPr eaLnBrk="1" hangingPunct="1">
              <a:lnSpc>
                <a:spcPct val="80000"/>
              </a:lnSpc>
            </a:pPr>
            <a:endParaRPr lang="en-US" sz="1800">
              <a:latin typeface="Arial" charset="0"/>
            </a:endParaRPr>
          </a:p>
          <a:p>
            <a:pPr eaLnBrk="1" hangingPunct="1">
              <a:lnSpc>
                <a:spcPct val="80000"/>
              </a:lnSpc>
            </a:pPr>
            <a:r>
              <a:rPr lang="en-US" sz="1800">
                <a:latin typeface="Arial" charset="0"/>
              </a:rPr>
              <a:t>A common model of population growth, where the rate of reproduction is proportional to:</a:t>
            </a:r>
          </a:p>
          <a:p>
            <a:pPr marL="762000" lvl="1" indent="-304800" eaLnBrk="1" hangingPunct="1">
              <a:lnSpc>
                <a:spcPct val="80000"/>
              </a:lnSpc>
            </a:pPr>
            <a:r>
              <a:rPr lang="en-US" sz="1600">
                <a:latin typeface="Arial" charset="0"/>
              </a:rPr>
              <a:t>the existing population</a:t>
            </a:r>
          </a:p>
          <a:p>
            <a:pPr marL="762000" lvl="1" indent="-304800" eaLnBrk="1" hangingPunct="1">
              <a:lnSpc>
                <a:spcPct val="80000"/>
              </a:lnSpc>
            </a:pPr>
            <a:r>
              <a:rPr lang="en-US" sz="1600">
                <a:latin typeface="Arial" charset="0"/>
              </a:rPr>
              <a:t>the amount of available resources (defines carrying cappacity)</a:t>
            </a:r>
          </a:p>
          <a:p>
            <a:pPr eaLnBrk="1" hangingPunct="1">
              <a:lnSpc>
                <a:spcPct val="80000"/>
              </a:lnSpc>
            </a:pPr>
            <a:endParaRPr lang="en-US" sz="1800">
              <a:latin typeface="Arial" charset="0"/>
            </a:endParaRPr>
          </a:p>
          <a:p>
            <a:pPr eaLnBrk="1" hangingPunct="1">
              <a:lnSpc>
                <a:spcPct val="80000"/>
              </a:lnSpc>
            </a:pPr>
            <a:r>
              <a:rPr lang="en-US" sz="1800" b="1" i="1">
                <a:latin typeface="Arial" charset="0"/>
              </a:rPr>
              <a:t>P</a:t>
            </a:r>
            <a:r>
              <a:rPr lang="en-US" sz="1800">
                <a:latin typeface="Arial" charset="0"/>
              </a:rPr>
              <a:t> represents population size</a:t>
            </a:r>
          </a:p>
          <a:p>
            <a:pPr eaLnBrk="1" hangingPunct="1">
              <a:lnSpc>
                <a:spcPct val="80000"/>
              </a:lnSpc>
            </a:pPr>
            <a:r>
              <a:rPr lang="en-US" sz="1800" b="1" i="1">
                <a:latin typeface="Arial" charset="0"/>
              </a:rPr>
              <a:t>t</a:t>
            </a:r>
            <a:r>
              <a:rPr lang="en-US" sz="1800">
                <a:latin typeface="Arial" charset="0"/>
              </a:rPr>
              <a:t> represents time</a:t>
            </a:r>
          </a:p>
          <a:p>
            <a:pPr eaLnBrk="1" hangingPunct="1">
              <a:lnSpc>
                <a:spcPct val="80000"/>
              </a:lnSpc>
            </a:pPr>
            <a:r>
              <a:rPr lang="en-US" sz="1800" b="1" i="1">
                <a:latin typeface="Arial" charset="0"/>
              </a:rPr>
              <a:t>r</a:t>
            </a:r>
            <a:r>
              <a:rPr lang="en-US" sz="1800">
                <a:latin typeface="Arial" charset="0"/>
              </a:rPr>
              <a:t> defines the growth rate </a:t>
            </a:r>
          </a:p>
          <a:p>
            <a:pPr eaLnBrk="1" hangingPunct="1">
              <a:lnSpc>
                <a:spcPct val="80000"/>
              </a:lnSpc>
            </a:pPr>
            <a:r>
              <a:rPr lang="en-US" sz="1800" b="1" i="1">
                <a:latin typeface="Arial" charset="0"/>
              </a:rPr>
              <a:t>K</a:t>
            </a:r>
            <a:r>
              <a:rPr lang="en-US" sz="1800">
                <a:latin typeface="Arial" charset="0"/>
              </a:rPr>
              <a:t> is the carrying capacity</a:t>
            </a:r>
            <a:endParaRPr lang="en-GB" sz="1800">
              <a:latin typeface="Arial" charset="0"/>
            </a:endParaRPr>
          </a:p>
        </p:txBody>
      </p:sp>
      <p:pic>
        <p:nvPicPr>
          <p:cNvPr id="20485"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00800" y="3505200"/>
            <a:ext cx="2295525" cy="992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457200" y="152400"/>
            <a:ext cx="8229600" cy="944563"/>
          </a:xfrm>
        </p:spPr>
        <p:txBody>
          <a:bodyPr/>
          <a:lstStyle/>
          <a:p>
            <a:pPr eaLnBrk="1" hangingPunct="1"/>
            <a:r>
              <a:rPr lang="en-US">
                <a:latin typeface="Arial" charset="0"/>
              </a:rPr>
              <a:t>Fisheries Biology</a:t>
            </a:r>
            <a:endParaRPr lang="en-GB">
              <a:latin typeface="Arial" charset="0"/>
            </a:endParaRPr>
          </a:p>
        </p:txBody>
      </p:sp>
      <p:sp>
        <p:nvSpPr>
          <p:cNvPr id="21507" name="Rectangle 3"/>
          <p:cNvSpPr>
            <a:spLocks noGrp="1" noChangeArrowheads="1"/>
          </p:cNvSpPr>
          <p:nvPr>
            <p:ph type="body" idx="1"/>
          </p:nvPr>
        </p:nvSpPr>
        <p:spPr>
          <a:xfrm>
            <a:off x="457200" y="1295400"/>
            <a:ext cx="4191000" cy="4830763"/>
          </a:xfrm>
        </p:spPr>
        <p:txBody>
          <a:bodyPr/>
          <a:lstStyle/>
          <a:p>
            <a:pPr eaLnBrk="1" hangingPunct="1"/>
            <a:r>
              <a:rPr lang="en-GB">
                <a:latin typeface="Arial" charset="0"/>
              </a:rPr>
              <a:t>Historically focused on managing the population size (through fishing mortality) in order to maximize (dB/dt) </a:t>
            </a:r>
          </a:p>
        </p:txBody>
      </p:sp>
      <p:pic>
        <p:nvPicPr>
          <p:cNvPr id="2150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724400" y="1165225"/>
            <a:ext cx="3962400" cy="2492375"/>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1509"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3756025"/>
            <a:ext cx="3962400" cy="2476500"/>
          </a:xfrm>
          <a:prstGeom prst="rect">
            <a:avLst/>
          </a:prstGeom>
          <a:noFill/>
          <a:ln w="12700">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510" name="Oval 6"/>
          <p:cNvSpPr>
            <a:spLocks noChangeArrowheads="1"/>
          </p:cNvSpPr>
          <p:nvPr/>
        </p:nvSpPr>
        <p:spPr bwMode="auto">
          <a:xfrm>
            <a:off x="6827838" y="4100513"/>
            <a:ext cx="152400" cy="1524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1" name="Oval 7"/>
          <p:cNvSpPr>
            <a:spLocks noChangeArrowheads="1"/>
          </p:cNvSpPr>
          <p:nvPr/>
        </p:nvSpPr>
        <p:spPr bwMode="auto">
          <a:xfrm>
            <a:off x="6445250" y="2222500"/>
            <a:ext cx="152400" cy="152400"/>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512" name="Text Box 8"/>
          <p:cNvSpPr txBox="1">
            <a:spLocks noChangeArrowheads="1"/>
          </p:cNvSpPr>
          <p:nvPr/>
        </p:nvSpPr>
        <p:spPr bwMode="auto">
          <a:xfrm>
            <a:off x="6559550" y="4279900"/>
            <a:ext cx="6794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t>MSY</a:t>
            </a:r>
          </a:p>
        </p:txBody>
      </p:sp>
      <p:pic>
        <p:nvPicPr>
          <p:cNvPr id="21513"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371600" y="5029200"/>
            <a:ext cx="1990725" cy="860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1514" name="Text Box 11"/>
          <p:cNvSpPr txBox="1">
            <a:spLocks noChangeArrowheads="1"/>
          </p:cNvSpPr>
          <p:nvPr/>
        </p:nvSpPr>
        <p:spPr bwMode="auto">
          <a:xfrm>
            <a:off x="5470525" y="6338888"/>
            <a:ext cx="21526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ex. Schaefer model</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sz="4000" b="1">
                <a:latin typeface="Arial" charset="0"/>
              </a:rPr>
              <a:t>Allee effect – </a:t>
            </a:r>
            <a:r>
              <a:rPr lang="en-US" sz="4000">
                <a:latin typeface="Arial" charset="0"/>
              </a:rPr>
              <a:t>reduction of mating success with declining density</a:t>
            </a:r>
            <a:endParaRPr lang="en-GB" sz="4000">
              <a:latin typeface="Arial" charset="0"/>
            </a:endParaRPr>
          </a:p>
        </p:txBody>
      </p:sp>
      <p:sp>
        <p:nvSpPr>
          <p:cNvPr id="22531" name="Rectangle 3"/>
          <p:cNvSpPr>
            <a:spLocks noGrp="1" noChangeArrowheads="1"/>
          </p:cNvSpPr>
          <p:nvPr>
            <p:ph type="body" idx="1"/>
          </p:nvPr>
        </p:nvSpPr>
        <p:spPr>
          <a:xfrm>
            <a:off x="457200" y="1600200"/>
            <a:ext cx="8229600" cy="1752600"/>
          </a:xfrm>
        </p:spPr>
        <p:txBody>
          <a:bodyPr/>
          <a:lstStyle/>
          <a:p>
            <a:pPr eaLnBrk="1" hangingPunct="1">
              <a:lnSpc>
                <a:spcPct val="90000"/>
              </a:lnSpc>
            </a:pPr>
            <a:r>
              <a:rPr lang="en-GB" sz="2400">
                <a:latin typeface="Arial" charset="0"/>
              </a:rPr>
              <a:t>Deviates from the sigmoidal population curve at low densities due to reproductive failure (i.e. decrease in </a:t>
            </a:r>
            <a:r>
              <a:rPr lang="en-GB" sz="2400" i="1">
                <a:latin typeface="Arial" charset="0"/>
              </a:rPr>
              <a:t>r</a:t>
            </a:r>
            <a:r>
              <a:rPr lang="en-GB" sz="2400">
                <a:latin typeface="Arial" charset="0"/>
              </a:rPr>
              <a:t>)</a:t>
            </a:r>
          </a:p>
          <a:p>
            <a:pPr eaLnBrk="1" hangingPunct="1">
              <a:lnSpc>
                <a:spcPct val="90000"/>
              </a:lnSpc>
            </a:pPr>
            <a:r>
              <a:rPr lang="en-GB" sz="2400">
                <a:latin typeface="Arial" charset="0"/>
              </a:rPr>
              <a:t>May be especially important in broadcast spawners – typically r-strategists</a:t>
            </a:r>
          </a:p>
        </p:txBody>
      </p:sp>
      <p:pic>
        <p:nvPicPr>
          <p:cNvPr id="2253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76800" y="3200400"/>
            <a:ext cx="3505200" cy="309403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3352800"/>
            <a:ext cx="3429000" cy="3025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4"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781800" y="4876800"/>
            <a:ext cx="1990725" cy="8604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2535"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438400" y="4648200"/>
            <a:ext cx="1066800" cy="8985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3555" name="Rectangle 3"/>
          <p:cNvSpPr>
            <a:spLocks noGrp="1" noChangeArrowheads="1"/>
          </p:cNvSpPr>
          <p:nvPr>
            <p:ph type="body" idx="1"/>
          </p:nvPr>
        </p:nvSpPr>
        <p:spPr>
          <a:xfrm>
            <a:off x="457200" y="1600200"/>
            <a:ext cx="8229600" cy="2438400"/>
          </a:xfrm>
        </p:spPr>
        <p:txBody>
          <a:bodyPr/>
          <a:lstStyle/>
          <a:p>
            <a:pPr eaLnBrk="1" hangingPunct="1"/>
            <a:r>
              <a:rPr lang="en-GB" sz="2800">
                <a:latin typeface="Arial" charset="0"/>
              </a:rPr>
              <a:t>The Allee effect (</a:t>
            </a:r>
            <a:r>
              <a:rPr lang="en-US" sz="2800">
                <a:latin typeface="Arial" charset="0"/>
              </a:rPr>
              <a:t>reduction of mating success with declining density) is likely to be a greater problem in broadcast spawning strategies (more typical in r-strategists.</a:t>
            </a:r>
          </a:p>
          <a:p>
            <a:pPr eaLnBrk="1" hangingPunct="1"/>
            <a:r>
              <a:rPr lang="en-US" sz="2800">
                <a:latin typeface="Arial" charset="0"/>
              </a:rPr>
              <a:t>but,…K-strategists have their own problems…</a:t>
            </a:r>
            <a:endParaRPr lang="en-GB" sz="2800">
              <a:latin typeface="Arial" charset="0"/>
            </a:endParaRPr>
          </a:p>
        </p:txBody>
      </p:sp>
      <p:pic>
        <p:nvPicPr>
          <p:cNvPr id="2355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557" name="Picture 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3558" name="Picture 10"/>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3559" name="Line 11"/>
          <p:cNvSpPr>
            <a:spLocks noChangeShapeType="1"/>
          </p:cNvSpPr>
          <p:nvPr/>
        </p:nvSpPr>
        <p:spPr bwMode="auto">
          <a:xfrm>
            <a:off x="1022350" y="488315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560" name="Line 12"/>
          <p:cNvSpPr>
            <a:spLocks noChangeShapeType="1"/>
          </p:cNvSpPr>
          <p:nvPr/>
        </p:nvSpPr>
        <p:spPr bwMode="auto">
          <a:xfrm>
            <a:off x="3778250" y="447675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23561" name="Line 13"/>
          <p:cNvSpPr>
            <a:spLocks noChangeShapeType="1"/>
          </p:cNvSpPr>
          <p:nvPr/>
        </p:nvSpPr>
        <p:spPr bwMode="auto">
          <a:xfrm>
            <a:off x="6521450" y="4495800"/>
            <a:ext cx="1841500" cy="0"/>
          </a:xfrm>
          <a:prstGeom prst="line">
            <a:avLst/>
          </a:prstGeom>
          <a:noFill/>
          <a:ln w="19050">
            <a:solidFill>
              <a:srgbClr val="FF3300"/>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r>
              <a:rPr lang="en-US" sz="4000">
                <a:latin typeface="Arial" charset="0"/>
              </a:rPr>
              <a:t>r- vs. K-strategists: implications for conservation</a:t>
            </a:r>
            <a:endParaRPr lang="en-GB" sz="4000">
              <a:latin typeface="Arial" charset="0"/>
            </a:endParaRPr>
          </a:p>
        </p:txBody>
      </p:sp>
      <p:sp>
        <p:nvSpPr>
          <p:cNvPr id="24579" name="Rectangle 3"/>
          <p:cNvSpPr>
            <a:spLocks noGrp="1" noChangeArrowheads="1"/>
          </p:cNvSpPr>
          <p:nvPr>
            <p:ph type="body" idx="1"/>
          </p:nvPr>
        </p:nvSpPr>
        <p:spPr>
          <a:xfrm>
            <a:off x="457200" y="1600200"/>
            <a:ext cx="8229600" cy="2438400"/>
          </a:xfrm>
        </p:spPr>
        <p:txBody>
          <a:bodyPr/>
          <a:lstStyle/>
          <a:p>
            <a:pPr eaLnBrk="1" hangingPunct="1"/>
            <a:r>
              <a:rPr lang="en-GB">
                <a:latin typeface="Arial" charset="0"/>
              </a:rPr>
              <a:t>K-strategists have slow recovery rates, but are more stable at large population sizes</a:t>
            </a:r>
          </a:p>
          <a:p>
            <a:pPr lvl="1" eaLnBrk="1" hangingPunct="1"/>
            <a:r>
              <a:rPr lang="en-GB">
                <a:latin typeface="Arial" charset="0"/>
              </a:rPr>
              <a:t>When population sizes are strongly reduced, the natural variation in reproduction can have grave consequences  </a:t>
            </a:r>
          </a:p>
        </p:txBody>
      </p:sp>
      <p:pic>
        <p:nvPicPr>
          <p:cNvPr id="24580"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58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1"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172200" y="4114800"/>
            <a:ext cx="2362200" cy="23590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24582"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29000" y="4114800"/>
            <a:ext cx="2362200" cy="235743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GB">
                <a:latin typeface="Arial" charset="0"/>
              </a:rPr>
              <a:t>The realm of </a:t>
            </a:r>
            <a:r>
              <a:rPr lang="en-GB" i="1">
                <a:latin typeface="Arial" charset="0"/>
              </a:rPr>
              <a:t>Population Viability Analysis </a:t>
            </a:r>
            <a:r>
              <a:rPr lang="en-GB">
                <a:latin typeface="Arial" charset="0"/>
              </a:rPr>
              <a:t>(PVA)</a:t>
            </a:r>
          </a:p>
        </p:txBody>
      </p:sp>
      <p:graphicFrame>
        <p:nvGraphicFramePr>
          <p:cNvPr id="25603" name="Object 4"/>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5622" name="Designer Zeichnung" r:id="rId3" imgW="4381500" imgH="3486150" progId="Designer.Drawing.8">
                  <p:embed/>
                </p:oleObj>
              </mc:Choice>
              <mc:Fallback>
                <p:oleObj name="Designer Zeichnung" r:id="rId3" imgW="4381500" imgH="3486150" progId="Designer.Drawing.8">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5604" name="Oval 5"/>
          <p:cNvSpPr>
            <a:spLocks noChangeArrowheads="1"/>
          </p:cNvSpPr>
          <p:nvPr/>
        </p:nvSpPr>
        <p:spPr bwMode="auto">
          <a:xfrm>
            <a:off x="3048000" y="2514600"/>
            <a:ext cx="2062163" cy="952500"/>
          </a:xfrm>
          <a:prstGeom prst="ellipse">
            <a:avLst/>
          </a:prstGeom>
          <a:noFill/>
          <a:ln w="38100">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5605" name="Text Box 6"/>
          <p:cNvSpPr txBox="1">
            <a:spLocks noChangeArrowheads="1"/>
          </p:cNvSpPr>
          <p:nvPr/>
        </p:nvSpPr>
        <p:spPr bwMode="auto">
          <a:xfrm>
            <a:off x="457200" y="2590800"/>
            <a:ext cx="2214563"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rgbClr val="006666"/>
                </a:solidFill>
              </a:rPr>
              <a:t>not of interest</a:t>
            </a:r>
            <a:endParaRPr lang="en-GB" sz="2400" b="1">
              <a:solidFill>
                <a:srgbClr val="006666"/>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6627"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6646"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6628" name="Oval 6"/>
          <p:cNvSpPr>
            <a:spLocks noChangeArrowheads="1"/>
          </p:cNvSpPr>
          <p:nvPr/>
        </p:nvSpPr>
        <p:spPr bwMode="auto">
          <a:xfrm rot="-1594748">
            <a:off x="4572000" y="2667000"/>
            <a:ext cx="803275" cy="2322513"/>
          </a:xfrm>
          <a:prstGeom prst="ellipse">
            <a:avLst/>
          </a:prstGeom>
          <a:noFill/>
          <a:ln w="38100">
            <a:solidFill>
              <a:srgbClr val="CC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6629" name="Text Box 7"/>
          <p:cNvSpPr txBox="1">
            <a:spLocks noChangeArrowheads="1"/>
          </p:cNvSpPr>
          <p:nvPr/>
        </p:nvSpPr>
        <p:spPr bwMode="auto">
          <a:xfrm>
            <a:off x="381000" y="6172200"/>
            <a:ext cx="6054725"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en-GB" sz="2400" b="1">
                <a:solidFill>
                  <a:srgbClr val="CC3300"/>
                </a:solidFill>
              </a:rPr>
              <a:t>highly interesting but mostly overlooked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GB">
                <a:latin typeface="Arial" charset="0"/>
              </a:rPr>
              <a:t>The realm of PVA</a:t>
            </a:r>
          </a:p>
        </p:txBody>
      </p:sp>
      <p:graphicFrame>
        <p:nvGraphicFramePr>
          <p:cNvPr id="27651" name="Object 3"/>
          <p:cNvGraphicFramePr>
            <a:graphicFrameLocks noChangeAspect="1"/>
          </p:cNvGraphicFramePr>
          <p:nvPr/>
        </p:nvGraphicFramePr>
        <p:xfrm>
          <a:off x="2362200" y="1676400"/>
          <a:ext cx="5562600" cy="4435475"/>
        </p:xfrm>
        <a:graphic>
          <a:graphicData uri="http://schemas.openxmlformats.org/presentationml/2006/ole">
            <mc:AlternateContent xmlns:mc="http://schemas.openxmlformats.org/markup-compatibility/2006">
              <mc:Choice xmlns:v="urn:schemas-microsoft-com:vml" Requires="v">
                <p:oleObj spid="_x0000_s27670" name="Designer Zeichnung" r:id="rId3" imgW="4381500" imgH="3486150" progId="Designer.Drawing.8">
                  <p:embed/>
                </p:oleObj>
              </mc:Choice>
              <mc:Fallback>
                <p:oleObj name="Designer Zeichnung" r:id="rId3" imgW="4381500" imgH="3486150" progId="Designer.Drawing.8">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1676400"/>
                        <a:ext cx="5562600" cy="4435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7652" name="Oval 6"/>
          <p:cNvSpPr>
            <a:spLocks noChangeArrowheads="1"/>
          </p:cNvSpPr>
          <p:nvPr/>
        </p:nvSpPr>
        <p:spPr bwMode="auto">
          <a:xfrm>
            <a:off x="4953000" y="4724400"/>
            <a:ext cx="2438400" cy="838200"/>
          </a:xfrm>
          <a:prstGeom prst="ellipse">
            <a:avLst/>
          </a:prstGeom>
          <a:noFill/>
          <a:ln w="38100">
            <a:solidFill>
              <a:schemeClr val="accent2"/>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653" name="Text Box 7"/>
          <p:cNvSpPr txBox="1">
            <a:spLocks noChangeArrowheads="1"/>
          </p:cNvSpPr>
          <p:nvPr/>
        </p:nvSpPr>
        <p:spPr bwMode="auto">
          <a:xfrm>
            <a:off x="4113213" y="6227763"/>
            <a:ext cx="4344987" cy="457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2400" b="1">
                <a:solidFill>
                  <a:schemeClr val="accent2"/>
                </a:solidFill>
              </a:rPr>
              <a:t>Population Viability Analysis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28675" name="Rectangle 3"/>
          <p:cNvSpPr>
            <a:spLocks noGrp="1" noChangeArrowheads="1"/>
          </p:cNvSpPr>
          <p:nvPr>
            <p:ph type="body" idx="1"/>
          </p:nvPr>
        </p:nvSpPr>
        <p:spPr/>
        <p:txBody>
          <a:bodyPr/>
          <a:lstStyle/>
          <a:p>
            <a:pPr eaLnBrk="1" hangingPunct="1"/>
            <a:r>
              <a:rPr lang="en-GB">
                <a:latin typeface="Arial" charset="0"/>
              </a:rPr>
              <a:t>template</a:t>
            </a:r>
          </a:p>
        </p:txBody>
      </p:sp>
      <p:sp>
        <p:nvSpPr>
          <p:cNvPr id="28676"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8677"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en-BZ" sz="4000" b="1">
                <a:solidFill>
                  <a:schemeClr val="tx1"/>
                </a:solidFill>
                <a:latin typeface="Arial" charset="0"/>
              </a:rPr>
              <a:t>How to produce uniform random numbers?</a:t>
            </a:r>
            <a:endParaRPr lang="de-DE" sz="4000" b="1">
              <a:solidFill>
                <a:schemeClr val="tx1"/>
              </a:solidFill>
              <a:latin typeface="Arial" charset="0"/>
            </a:endParaRPr>
          </a:p>
        </p:txBody>
      </p:sp>
      <p:sp>
        <p:nvSpPr>
          <p:cNvPr id="29699" name="Rectangle 3"/>
          <p:cNvSpPr>
            <a:spLocks noGrp="1" noChangeArrowheads="1"/>
          </p:cNvSpPr>
          <p:nvPr>
            <p:ph type="body" idx="1"/>
          </p:nvPr>
        </p:nvSpPr>
        <p:spPr>
          <a:xfrm>
            <a:off x="457200" y="1600200"/>
            <a:ext cx="8229600" cy="4114800"/>
          </a:xfrm>
        </p:spPr>
        <p:txBody>
          <a:bodyPr/>
          <a:lstStyle/>
          <a:p>
            <a:pPr eaLnBrk="1" hangingPunct="1">
              <a:lnSpc>
                <a:spcPct val="80000"/>
              </a:lnSpc>
            </a:pPr>
            <a:r>
              <a:rPr lang="en-GB" sz="2400">
                <a:solidFill>
                  <a:srgbClr val="333333"/>
                </a:solidFill>
                <a:latin typeface="Arial" charset="0"/>
              </a:rPr>
              <a:t>Many computer programs provide such numbers by so called „pseudo-random generators“ </a:t>
            </a:r>
          </a:p>
          <a:p>
            <a:pPr lvl="1" eaLnBrk="1" hangingPunct="1">
              <a:lnSpc>
                <a:spcPct val="80000"/>
              </a:lnSpc>
            </a:pPr>
            <a:r>
              <a:rPr lang="en-GB" sz="2000">
                <a:solidFill>
                  <a:srgbClr val="333333"/>
                </a:solidFill>
                <a:latin typeface="Arial" charset="0"/>
              </a:rPr>
              <a:t>e.g. </a:t>
            </a:r>
            <a:r>
              <a:rPr lang="en-GB" sz="2000" b="1">
                <a:solidFill>
                  <a:srgbClr val="333333"/>
                </a:solidFill>
                <a:latin typeface="Arial" charset="0"/>
              </a:rPr>
              <a:t>rnorm( ), runif( )</a:t>
            </a:r>
            <a:r>
              <a:rPr lang="en-GB" sz="2000">
                <a:solidFill>
                  <a:srgbClr val="333333"/>
                </a:solidFill>
                <a:latin typeface="Arial" charset="0"/>
              </a:rPr>
              <a:t> </a:t>
            </a:r>
          </a:p>
          <a:p>
            <a:pPr eaLnBrk="1" hangingPunct="1">
              <a:lnSpc>
                <a:spcPct val="80000"/>
              </a:lnSpc>
            </a:pPr>
            <a:r>
              <a:rPr lang="en-GB" sz="2400">
                <a:solidFill>
                  <a:srgbClr val="333333"/>
                </a:solidFill>
                <a:latin typeface="Arial" charset="0"/>
              </a:rPr>
              <a:t>Such a generator provides a deterministic sequence of pseudo-random numbers, based on some algorithm and internal computer state. </a:t>
            </a:r>
          </a:p>
          <a:p>
            <a:pPr eaLnBrk="1" hangingPunct="1">
              <a:lnSpc>
                <a:spcPct val="80000"/>
              </a:lnSpc>
            </a:pPr>
            <a:r>
              <a:rPr lang="de-DE" sz="2400">
                <a:solidFill>
                  <a:srgbClr val="333333"/>
                </a:solidFill>
                <a:latin typeface="Arial" charset="0"/>
              </a:rPr>
              <a:t>T</a:t>
            </a:r>
            <a:r>
              <a:rPr lang="en-GB" sz="2400">
                <a:solidFill>
                  <a:srgbClr val="333333"/>
                </a:solidFill>
                <a:latin typeface="Arial" charset="0"/>
              </a:rPr>
              <a:t>hese generators are sensitive to their (initial) parameters.</a:t>
            </a:r>
          </a:p>
          <a:p>
            <a:pPr eaLnBrk="1" hangingPunct="1">
              <a:lnSpc>
                <a:spcPct val="80000"/>
              </a:lnSpc>
            </a:pPr>
            <a:r>
              <a:rPr lang="en-GB" sz="2400">
                <a:solidFill>
                  <a:srgbClr val="333333"/>
                </a:solidFill>
                <a:latin typeface="Arial" charset="0"/>
              </a:rPr>
              <a:t>The sequence of pseudo-random numbers produced is limited. If the limit is achieved, the same sequence of numbers will be repeated.  </a:t>
            </a:r>
          </a:p>
          <a:p>
            <a:pPr lvl="1" eaLnBrk="1" hangingPunct="1">
              <a:lnSpc>
                <a:spcPct val="80000"/>
              </a:lnSpc>
            </a:pPr>
            <a:r>
              <a:rPr lang="en-US" sz="2000">
                <a:latin typeface="Arial" charset="0"/>
              </a:rPr>
              <a:t>e.g. default: "Mersenne-Twister" (Matsumoto and Nishimura, 1998) with period of 2^19937 – 1</a:t>
            </a:r>
            <a:endParaRPr lang="de-DE" sz="2000">
              <a:latin typeface="Arial"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lstStyle/>
          <a:p>
            <a:r>
              <a:rPr lang="en-US" dirty="0" smtClean="0"/>
              <a:t>What is the value in conservation?</a:t>
            </a:r>
            <a:endParaRPr lang="en-US" dirty="0"/>
          </a:p>
        </p:txBody>
      </p:sp>
      <p:sp>
        <p:nvSpPr>
          <p:cNvPr id="3" name="Content Placeholder 2"/>
          <p:cNvSpPr>
            <a:spLocks noGrp="1"/>
          </p:cNvSpPr>
          <p:nvPr>
            <p:ph idx="1"/>
          </p:nvPr>
        </p:nvSpPr>
        <p:spPr>
          <a:xfrm>
            <a:off x="457200" y="1905000"/>
            <a:ext cx="8229600" cy="4495800"/>
          </a:xfrm>
        </p:spPr>
        <p:txBody>
          <a:bodyPr/>
          <a:lstStyle/>
          <a:p>
            <a:r>
              <a:rPr lang="en-US" sz="2400" dirty="0"/>
              <a:t>“The worst thing that can happen—will happen—is not energy depletion, economic collapse, limited nuclear war, or conquest by a totalitarian government.  As terrible as these catastrophes will be for us, they can be repaired within a few generations.</a:t>
            </a:r>
            <a:r>
              <a:rPr lang="en-US" sz="2400" b="1" dirty="0"/>
              <a:t> </a:t>
            </a:r>
            <a:r>
              <a:rPr lang="en-US" sz="2400" dirty="0"/>
              <a:t>The one process ongoing…that will take millions of years to correct, is the loss of genetic and species diversity by the destruction of natural habitats. This is the folly our descendants are least likely to forgive us” </a:t>
            </a:r>
            <a:r>
              <a:rPr lang="en-US" sz="2400" dirty="0" smtClean="0"/>
              <a:t>– E.O</a:t>
            </a:r>
            <a:r>
              <a:rPr lang="en-US" sz="2400" dirty="0"/>
              <a:t>. </a:t>
            </a:r>
            <a:r>
              <a:rPr lang="en-US" sz="2400" dirty="0" smtClean="0"/>
              <a:t>Wilson</a:t>
            </a:r>
            <a:endParaRPr lang="en-US" sz="2400" b="1" dirty="0"/>
          </a:p>
        </p:txBody>
      </p:sp>
    </p:spTree>
    <p:extLst>
      <p:ext uri="{BB962C8B-B14F-4D97-AF65-F5344CB8AC3E}">
        <p14:creationId xmlns:p14="http://schemas.microsoft.com/office/powerpoint/2010/main" val="3992776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p:cNvSpPr>
            <a:spLocks noChangeArrowheads="1"/>
          </p:cNvSpPr>
          <p:nvPr/>
        </p:nvSpPr>
        <p:spPr bwMode="auto">
          <a:xfrm>
            <a:off x="0" y="1639888"/>
            <a:ext cx="4949825" cy="521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0" hangingPunct="0">
              <a:spcBef>
                <a:spcPct val="50000"/>
              </a:spcBef>
            </a:pPr>
            <a:r>
              <a:rPr lang="de-DE" sz="1200" b="1"/>
              <a:t>    </a:t>
            </a:r>
            <a:r>
              <a:rPr lang="en-GB" sz="1200" b="1"/>
              <a:t>0.1367    0.8013    0.6575    0.6523    0.4967    0.0191    0.4591</a:t>
            </a:r>
          </a:p>
          <a:p>
            <a:pPr eaLnBrk="0" hangingPunct="0">
              <a:spcBef>
                <a:spcPct val="50000"/>
              </a:spcBef>
            </a:pPr>
            <a:r>
              <a:rPr lang="en-GB" sz="1200" b="1"/>
              <a:t>    0.0056    0.1668    0.5371    0.9987    0.7694    0.3904    0.2054</a:t>
            </a:r>
          </a:p>
          <a:p>
            <a:pPr eaLnBrk="0" hangingPunct="0">
              <a:spcBef>
                <a:spcPct val="50000"/>
              </a:spcBef>
            </a:pPr>
            <a:r>
              <a:rPr lang="en-GB" sz="1200" b="1"/>
              <a:t>    0.1212    0.2341    0.5370    0.9940    0.6840    0.3670    0.0326</a:t>
            </a:r>
          </a:p>
          <a:p>
            <a:pPr eaLnBrk="0" hangingPunct="0">
              <a:spcBef>
                <a:spcPct val="50000"/>
              </a:spcBef>
            </a:pPr>
            <a:r>
              <a:rPr lang="en-GB" sz="1200" b="1"/>
              <a:t>    0.9188    0.6192    0.2748    0.0204    0.2994    0.8105    0.9798</a:t>
            </a:r>
          </a:p>
          <a:p>
            <a:pPr eaLnBrk="0" hangingPunct="0">
              <a:spcBef>
                <a:spcPct val="50000"/>
              </a:spcBef>
            </a:pPr>
            <a:r>
              <a:rPr lang="en-GB" sz="1200" b="1"/>
              <a:t>    0.4804    0.0667    0.1780    0.0715    0.4733    0.4552    0.3510</a:t>
            </a:r>
          </a:p>
          <a:p>
            <a:pPr eaLnBrk="0" hangingPunct="0">
              <a:spcBef>
                <a:spcPct val="50000"/>
              </a:spcBef>
            </a:pPr>
            <a:r>
              <a:rPr lang="en-GB" sz="1200" b="1"/>
              <a:t>    0.9005    0.3544    0.0880    0.6054    0.8668    0.0204    0.9723</a:t>
            </a:r>
          </a:p>
          <a:p>
            <a:pPr eaLnBrk="0" hangingPunct="0">
              <a:spcBef>
                <a:spcPct val="50000"/>
              </a:spcBef>
            </a:pPr>
            <a:r>
              <a:rPr lang="en-GB" sz="1200" b="1"/>
              <a:t>    0.4438    0.4440    0.7719    0.4050    0.1576    0.8309    0.7203</a:t>
            </a:r>
          </a:p>
          <a:p>
            <a:pPr eaLnBrk="0" hangingPunct="0">
              <a:spcBef>
                <a:spcPct val="50000"/>
              </a:spcBef>
            </a:pPr>
            <a:r>
              <a:rPr lang="en-GB" sz="1200" b="1"/>
              <a:t>    0.3786    0.9682    0.9996    0.4080    0.2928    0.4987    0.3511</a:t>
            </a:r>
          </a:p>
          <a:p>
            <a:pPr eaLnBrk="0" hangingPunct="0">
              <a:spcBef>
                <a:spcPct val="50000"/>
              </a:spcBef>
            </a:pPr>
            <a:r>
              <a:rPr lang="en-GB" sz="1200" b="1"/>
              <a:t>    0.9639    0.9807    0.1892    0.1822    0.6380    0.6150    0.7066</a:t>
            </a:r>
          </a:p>
          <a:p>
            <a:pPr eaLnBrk="0" hangingPunct="0">
              <a:spcBef>
                <a:spcPct val="50000"/>
              </a:spcBef>
            </a:pPr>
            <a:r>
              <a:rPr lang="en-GB" sz="1200" b="1"/>
              <a:t>    0.6077    0.1348    0.4028    0.2148    0.5480    0.0869    0.9737</a:t>
            </a:r>
          </a:p>
          <a:p>
            <a:pPr eaLnBrk="0" hangingPunct="0">
              <a:spcBef>
                <a:spcPct val="50000"/>
              </a:spcBef>
            </a:pPr>
            <a:r>
              <a:rPr lang="en-GB" sz="1200" b="1"/>
              <a:t>    0.7316    0.4722    0.7254    0.5569    0.4255    0.6103    0.3082</a:t>
            </a:r>
          </a:p>
          <a:p>
            <a:pPr eaLnBrk="0" hangingPunct="0">
              <a:spcBef>
                <a:spcPct val="50000"/>
              </a:spcBef>
            </a:pPr>
            <a:r>
              <a:rPr lang="en-GB" sz="1200" b="1"/>
              <a:t>    0.3220    0.8773    0.3331    0.2954    0.2194    0.5701    0.1752</a:t>
            </a:r>
          </a:p>
          <a:p>
            <a:pPr eaLnBrk="0" hangingPunct="0">
              <a:spcBef>
                <a:spcPct val="50000"/>
              </a:spcBef>
            </a:pPr>
            <a:r>
              <a:rPr lang="en-GB" sz="1200" b="1"/>
              <a:t>    0.8004    0.2978    0.4105    0.3024    0.9858    0.6708    0.7309</a:t>
            </a:r>
          </a:p>
          <a:p>
            <a:pPr eaLnBrk="0" hangingPunct="0">
              <a:spcBef>
                <a:spcPct val="50000"/>
              </a:spcBef>
            </a:pPr>
            <a:r>
              <a:rPr lang="en-GB" sz="1200" b="1"/>
              <a:t>    0.0240    0.1992    0.5695    0.7658    0.4715    0.8854    0.8083</a:t>
            </a:r>
          </a:p>
          <a:p>
            <a:pPr eaLnBrk="0" hangingPunct="0">
              <a:spcBef>
                <a:spcPct val="50000"/>
              </a:spcBef>
            </a:pPr>
            <a:r>
              <a:rPr lang="en-GB" sz="1200" b="1"/>
              <a:t>    0.0304    0.8951    0.5296    0.5840    0.4050    0.6437    0.6014</a:t>
            </a:r>
          </a:p>
          <a:p>
            <a:pPr eaLnBrk="0" hangingPunct="0">
              <a:spcBef>
                <a:spcPct val="50000"/>
              </a:spcBef>
            </a:pPr>
            <a:r>
              <a:rPr lang="en-GB" sz="1200" b="1"/>
              <a:t>    0.7471    0.5054    0.3790    0.5667    0.4343    0.2375    0.5668</a:t>
            </a:r>
          </a:p>
          <a:p>
            <a:pPr eaLnBrk="0" hangingPunct="0">
              <a:spcBef>
                <a:spcPct val="50000"/>
              </a:spcBef>
            </a:pPr>
            <a:r>
              <a:rPr lang="en-GB" sz="1200" b="1"/>
              <a:t>    0.7591    0.9195    0.6950    0.8018    0.0417    0.9680    0.8975</a:t>
            </a:r>
          </a:p>
          <a:p>
            <a:pPr eaLnBrk="0" hangingPunct="0">
              <a:spcBef>
                <a:spcPct val="50000"/>
              </a:spcBef>
            </a:pPr>
            <a:r>
              <a:rPr lang="en-GB" sz="1200" b="1"/>
              <a:t>    0.4739    0.7872    0.4957    0.5854    0.4827    0.1496    0.5511</a:t>
            </a:r>
          </a:p>
          <a:p>
            <a:pPr eaLnBrk="0" hangingPunct="0">
              <a:spcBef>
                <a:spcPct val="50000"/>
              </a:spcBef>
            </a:pPr>
            <a:r>
              <a:rPr lang="en-GB" sz="1200" b="1"/>
              <a:t>    0.6452    0.9351    0.4404    0.4727    0.1858    0.5499    0.5476</a:t>
            </a:r>
          </a:p>
        </p:txBody>
      </p:sp>
      <p:sp>
        <p:nvSpPr>
          <p:cNvPr id="30723" name="Text Box 7"/>
          <p:cNvSpPr txBox="1">
            <a:spLocks noChangeArrowheads="1"/>
          </p:cNvSpPr>
          <p:nvPr/>
        </p:nvSpPr>
        <p:spPr bwMode="auto">
          <a:xfrm>
            <a:off x="4514850" y="1639888"/>
            <a:ext cx="4629150" cy="5218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a:spcBef>
                <a:spcPct val="50000"/>
              </a:spcBef>
            </a:pPr>
            <a:r>
              <a:rPr lang="de-DE" sz="1200" b="1"/>
              <a:t>    </a:t>
            </a:r>
            <a:r>
              <a:rPr lang="en-GB" sz="1200" b="1"/>
              <a:t>0.0058    0.2967    0.0882    0.0543    0.0681    0.9624    0.9895</a:t>
            </a:r>
          </a:p>
          <a:p>
            <a:pPr>
              <a:spcBef>
                <a:spcPct val="50000"/>
              </a:spcBef>
            </a:pPr>
            <a:r>
              <a:rPr lang="en-GB" sz="1200" b="1"/>
              <a:t>    0.0335    0.4665    0.6618    0.0409    0.3664    0.9793    0.1087</a:t>
            </a:r>
          </a:p>
          <a:p>
            <a:pPr>
              <a:spcBef>
                <a:spcPct val="50000"/>
              </a:spcBef>
            </a:pPr>
            <a:r>
              <a:rPr lang="en-GB" sz="1200" b="1"/>
              <a:t>    0.6459    0.9361    0.6951    0.7908    0.2717    0.4827    0.2269</a:t>
            </a:r>
          </a:p>
          <a:p>
            <a:pPr>
              <a:spcBef>
                <a:spcPct val="50000"/>
              </a:spcBef>
            </a:pPr>
            <a:r>
              <a:rPr lang="en-GB" sz="1200" b="1"/>
              <a:t>    0.7312    0.5853    0.4897    0.5698    0.0117    0.7696    0.7501</a:t>
            </a:r>
          </a:p>
          <a:p>
            <a:pPr>
              <a:spcBef>
                <a:spcPct val="50000"/>
              </a:spcBef>
            </a:pPr>
            <a:r>
              <a:rPr lang="en-GB" sz="1200" b="1"/>
              <a:t>    0.3051    0.9911    0.2494    0.7218    0.9587    0.4468    0.5189</a:t>
            </a:r>
          </a:p>
          <a:p>
            <a:pPr>
              <a:spcBef>
                <a:spcPct val="50000"/>
              </a:spcBef>
            </a:pPr>
            <a:r>
              <a:rPr lang="en-GB" sz="1200" b="1"/>
              <a:t>    0.6976    0.3707    0.2024    0.9233    0.8389    0.3971    0.2255</a:t>
            </a:r>
          </a:p>
          <a:p>
            <a:pPr>
              <a:spcBef>
                <a:spcPct val="50000"/>
              </a:spcBef>
            </a:pPr>
            <a:r>
              <a:rPr lang="en-GB" sz="1200" b="1"/>
              <a:t>    0.7658    0.3621    0.1385    0.7367    0.2801    0.3389    0.7556</a:t>
            </a:r>
          </a:p>
          <a:p>
            <a:pPr>
              <a:spcBef>
                <a:spcPct val="50000"/>
              </a:spcBef>
            </a:pPr>
            <a:r>
              <a:rPr lang="en-GB" sz="1200" b="1"/>
              <a:t>    0.0083    0.0760    0.1159    0.1465    0.6918    0.4534    0.1453</a:t>
            </a:r>
          </a:p>
          <a:p>
            <a:pPr>
              <a:spcBef>
                <a:spcPct val="50000"/>
              </a:spcBef>
            </a:pPr>
            <a:r>
              <a:rPr lang="en-GB" sz="1200" b="1"/>
              <a:t>    0.3857    0.0384    0.6548    0.2075    0.6887    0.1393    0.1993</a:t>
            </a:r>
          </a:p>
          <a:p>
            <a:pPr>
              <a:spcBef>
                <a:spcPct val="50000"/>
              </a:spcBef>
            </a:pPr>
            <a:r>
              <a:rPr lang="en-GB" sz="1200" b="1"/>
              <a:t>    0.8265    0.9301    0.1389    0.7254    0.2699    0.1848    0.3461</a:t>
            </a:r>
          </a:p>
          <a:p>
            <a:pPr>
              <a:spcBef>
                <a:spcPct val="50000"/>
              </a:spcBef>
            </a:pPr>
            <a:r>
              <a:rPr lang="en-GB" sz="1200" b="1"/>
              <a:t>    0.1779    0.3804    0.3498    0.4408    0.7739    0.7282    0.8478</a:t>
            </a:r>
          </a:p>
          <a:p>
            <a:pPr>
              <a:spcBef>
                <a:spcPct val="50000"/>
              </a:spcBef>
            </a:pPr>
            <a:r>
              <a:rPr lang="en-GB" sz="1200" b="1"/>
              <a:t>    0.6160    0.7853    0.7462    0.4684    0.6997    0.3835    0.5383</a:t>
            </a:r>
          </a:p>
          <a:p>
            <a:pPr>
              <a:spcBef>
                <a:spcPct val="50000"/>
              </a:spcBef>
            </a:pPr>
            <a:r>
              <a:rPr lang="en-GB" sz="1200" b="1"/>
              <a:t>    0.5676    0.1531    0.5385    0.6673    0.7641    0.3434    0.3669</a:t>
            </a:r>
          </a:p>
          <a:p>
            <a:pPr>
              <a:spcBef>
                <a:spcPct val="50000"/>
              </a:spcBef>
            </a:pPr>
            <a:r>
              <a:rPr lang="en-GB" sz="1200" b="1"/>
              <a:t>    0.3217    0.6763    0.3708    0.2032    0.9615    0.3519    0.2251</a:t>
            </a:r>
          </a:p>
          <a:p>
            <a:pPr>
              <a:spcBef>
                <a:spcPct val="50000"/>
              </a:spcBef>
            </a:pPr>
            <a:r>
              <a:rPr lang="en-GB" sz="1200" b="1"/>
              <a:t>    0.2693    0.7798    0.0767    0.2787    0.1805    0.8499    0.3582</a:t>
            </a:r>
          </a:p>
          <a:p>
            <a:pPr>
              <a:spcBef>
                <a:spcPct val="50000"/>
              </a:spcBef>
            </a:pPr>
            <a:r>
              <a:rPr lang="en-GB" sz="1200" b="1"/>
              <a:t>    0.4226    0.9468    0.2904    0.1357    0.7864    0.9133    0.3341</a:t>
            </a:r>
          </a:p>
          <a:p>
            <a:pPr>
              <a:spcBef>
                <a:spcPct val="50000"/>
              </a:spcBef>
            </a:pPr>
            <a:r>
              <a:rPr lang="en-GB" sz="1200" b="1"/>
              <a:t>    0.5918    0.1413    0.9163    0.3336    0.5769    0.6876    0.0358</a:t>
            </a:r>
          </a:p>
          <a:p>
            <a:pPr>
              <a:spcBef>
                <a:spcPct val="50000"/>
              </a:spcBef>
            </a:pPr>
            <a:r>
              <a:rPr lang="en-GB" sz="1200" b="1"/>
              <a:t>    0.0281    0.2045    0.6094    0.5053    0.0359    0.2558    0.3720</a:t>
            </a:r>
          </a:p>
          <a:p>
            <a:pPr>
              <a:spcBef>
                <a:spcPct val="50000"/>
              </a:spcBef>
            </a:pPr>
            <a:r>
              <a:rPr lang="en-GB" sz="1200" b="1"/>
              <a:t>    0.6275    0.0497    0.9622    0.2452    0.0625    0.7784    0.3619</a:t>
            </a:r>
            <a:endParaRPr lang="en-GB" sz="1600" b="1"/>
          </a:p>
        </p:txBody>
      </p:sp>
      <p:sp>
        <p:nvSpPr>
          <p:cNvPr id="30724" name="Text Box 10"/>
          <p:cNvSpPr txBox="1">
            <a:spLocks noChangeArrowheads="1"/>
          </p:cNvSpPr>
          <p:nvPr/>
        </p:nvSpPr>
        <p:spPr bwMode="auto">
          <a:xfrm>
            <a:off x="762000" y="457200"/>
            <a:ext cx="6019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BZ" b="1"/>
              <a:t>A sequence of uniform pseudo-random numbers </a:t>
            </a:r>
          </a:p>
          <a:p>
            <a:pPr eaLnBrk="1" hangingPunct="1">
              <a:spcBef>
                <a:spcPct val="50000"/>
              </a:spcBef>
            </a:pPr>
            <a:r>
              <a:rPr lang="en-BZ" b="1"/>
              <a:t>(Mersenne Twister - </a:t>
            </a:r>
            <a:r>
              <a:rPr lang="de-DE" b="1"/>
              <a:t>MT19937</a:t>
            </a:r>
            <a:r>
              <a:rPr lang="de-DE"/>
              <a:t> </a:t>
            </a:r>
            <a:r>
              <a:rPr lang="en-BZ" b="1"/>
              <a:t>)</a:t>
            </a:r>
            <a:endParaRPr lang="de-DE" b="1"/>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3795" name="Rectangle 3"/>
          <p:cNvSpPr>
            <a:spLocks noGrp="1" noChangeArrowheads="1"/>
          </p:cNvSpPr>
          <p:nvPr>
            <p:ph type="body" idx="1"/>
          </p:nvPr>
        </p:nvSpPr>
        <p:spPr/>
        <p:txBody>
          <a:bodyPr/>
          <a:lstStyle/>
          <a:p>
            <a:pPr eaLnBrk="1" hangingPunct="1"/>
            <a:r>
              <a:rPr lang="en-GB">
                <a:latin typeface="Arial" charset="0"/>
              </a:rPr>
              <a:t>template</a:t>
            </a:r>
          </a:p>
        </p:txBody>
      </p:sp>
      <p:sp>
        <p:nvSpPr>
          <p:cNvPr id="33796"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 name="Text Box 5"/>
          <p:cNvSpPr txBox="1">
            <a:spLocks noChangeArrowheads="1"/>
          </p:cNvSpPr>
          <p:nvPr/>
        </p:nvSpPr>
        <p:spPr bwMode="auto">
          <a:xfrm>
            <a:off x="1447800" y="1981200"/>
            <a:ext cx="62484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smtClean="0"/>
              <a:t>End…</a:t>
            </a:r>
            <a:endParaRPr lang="en-US" sz="4000" dirty="0"/>
          </a:p>
          <a:p>
            <a:pPr eaLnBrk="1" hangingPunct="1">
              <a:spcBef>
                <a:spcPct val="50000"/>
              </a:spcBef>
            </a:pPr>
            <a:endParaRPr lang="en-US" sz="4000" dirty="0"/>
          </a:p>
          <a:p>
            <a:pPr eaLnBrk="1" hangingPunct="1">
              <a:spcBef>
                <a:spcPct val="50000"/>
              </a:spcBef>
            </a:pPr>
            <a:r>
              <a:rPr lang="en-US" sz="4000" dirty="0" smtClean="0"/>
              <a:t>…</a:t>
            </a:r>
            <a:r>
              <a:rPr lang="en-US" sz="4000" dirty="0"/>
              <a:t>Practical </a:t>
            </a:r>
            <a:r>
              <a:rPr lang="en-US" sz="4000" dirty="0" smtClean="0"/>
              <a:t>handbook</a:t>
            </a:r>
          </a:p>
          <a:p>
            <a:pPr eaLnBrk="1" hangingPunct="1">
              <a:spcBef>
                <a:spcPct val="50000"/>
              </a:spcBef>
            </a:pPr>
            <a:r>
              <a:rPr lang="en-US" sz="4000" dirty="0"/>
              <a:t>	</a:t>
            </a:r>
            <a:r>
              <a:rPr lang="en-US" sz="4000" dirty="0" smtClean="0"/>
              <a:t>1. R Basics</a:t>
            </a:r>
            <a:endParaRPr lang="en-US" sz="40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en-US" sz="4000">
                <a:latin typeface="Arial" charset="0"/>
              </a:rPr>
              <a:t>Types of Population Viability Analysis</a:t>
            </a:r>
            <a:endParaRPr lang="en-GB" sz="4000">
              <a:latin typeface="Arial" charset="0"/>
            </a:endParaRPr>
          </a:p>
        </p:txBody>
      </p:sp>
      <p:sp>
        <p:nvSpPr>
          <p:cNvPr id="34819" name="Rectangle 3"/>
          <p:cNvSpPr>
            <a:spLocks noGrp="1" noChangeArrowheads="1"/>
          </p:cNvSpPr>
          <p:nvPr>
            <p:ph type="body" idx="1"/>
          </p:nvPr>
        </p:nvSpPr>
        <p:spPr/>
        <p:txBody>
          <a:bodyPr/>
          <a:lstStyle/>
          <a:p>
            <a:pPr eaLnBrk="1" hangingPunct="1"/>
            <a:r>
              <a:rPr lang="en-US">
                <a:latin typeface="Arial" charset="0"/>
              </a:rPr>
              <a:t>“PVA” is an acronym for a range of data analyses and modelling methods. It is not a single analytical tool. We distinguish between different PVA types depending on the specific conservation task</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457200" y="76200"/>
            <a:ext cx="8229600" cy="868363"/>
          </a:xfrm>
        </p:spPr>
        <p:txBody>
          <a:bodyPr/>
          <a:lstStyle/>
          <a:p>
            <a:pPr eaLnBrk="1" hangingPunct="1"/>
            <a:r>
              <a:rPr lang="en-US">
                <a:latin typeface="Arial" charset="0"/>
              </a:rPr>
              <a:t>Types of PVA (cont.)</a:t>
            </a:r>
            <a:endParaRPr lang="en-GB">
              <a:latin typeface="Arial" charset="0"/>
            </a:endParaRPr>
          </a:p>
        </p:txBody>
      </p:sp>
      <p:sp>
        <p:nvSpPr>
          <p:cNvPr id="35843" name="Rectangle 3"/>
          <p:cNvSpPr>
            <a:spLocks noGrp="1" noChangeArrowheads="1"/>
          </p:cNvSpPr>
          <p:nvPr>
            <p:ph type="body" idx="1"/>
          </p:nvPr>
        </p:nvSpPr>
        <p:spPr>
          <a:xfrm>
            <a:off x="457200" y="1143000"/>
            <a:ext cx="8229600" cy="5181600"/>
          </a:xfrm>
        </p:spPr>
        <p:txBody>
          <a:bodyPr/>
          <a:lstStyle/>
          <a:p>
            <a:pPr eaLnBrk="1" hangingPunct="1">
              <a:lnSpc>
                <a:spcPct val="80000"/>
              </a:lnSpc>
              <a:buFontTx/>
              <a:buAutoNum type="arabicPeriod"/>
            </a:pPr>
            <a:r>
              <a:rPr lang="en-US" sz="1800" b="1">
                <a:latin typeface="Arial" charset="0"/>
              </a:rPr>
              <a:t>count-based PVA</a:t>
            </a:r>
            <a:r>
              <a:rPr lang="en-US" sz="1800">
                <a:latin typeface="Arial" charset="0"/>
              </a:rPr>
              <a:t>: predict the total number of a single population. The estimated model parameters are frequently based on census data.</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demographic PVA</a:t>
            </a:r>
            <a:r>
              <a:rPr lang="en-US" sz="1800">
                <a:latin typeface="Arial" charset="0"/>
              </a:rPr>
              <a:t>: whereas count-based PVAs consider individuals in a population as identical, demographic PVA models describe life stages and the resulting population structure explicitly. This focus helps to identify key processes and stages to be protected or to be supported by management. However, demographic PVAs provide better predictions when enough data exist. With less information, a simple count-based PVA can provide more reliable results, even with highly structured populations (Ludwig &amp; Walters, 1985). </a:t>
            </a:r>
          </a:p>
          <a:p>
            <a:pPr eaLnBrk="1" hangingPunct="1">
              <a:lnSpc>
                <a:spcPct val="80000"/>
              </a:lnSpc>
              <a:buFontTx/>
              <a:buAutoNum type="arabicPeriod"/>
            </a:pPr>
            <a:endParaRPr lang="en-US" sz="1800">
              <a:latin typeface="Arial" charset="0"/>
            </a:endParaRPr>
          </a:p>
          <a:p>
            <a:pPr eaLnBrk="1" hangingPunct="1">
              <a:lnSpc>
                <a:spcPct val="80000"/>
              </a:lnSpc>
              <a:buFontTx/>
              <a:buAutoNum type="arabicPeriod"/>
            </a:pPr>
            <a:r>
              <a:rPr lang="en-US" sz="1800" b="1">
                <a:latin typeface="Arial" charset="0"/>
              </a:rPr>
              <a:t>multi-site PVA</a:t>
            </a:r>
            <a:r>
              <a:rPr lang="en-US" sz="1800">
                <a:latin typeface="Arial" charset="0"/>
              </a:rPr>
              <a:t>: For species that exist as metapopulations, the analysis of the fate of single populations will not be adequate to assess the vulnerability to regional or global extinction. Models focus on a set of multiple populations connected by individuals' dispersal form a broad category of models. They contain present-absence models, sophisticated functional models, models which describe the spatial arrangement and the dispersal of the individuals explicitly, individual-based models, as well as GIS-based models. To get a good overview the book </a:t>
            </a:r>
            <a:r>
              <a:rPr lang="en-US" sz="1800" i="1">
                <a:latin typeface="Arial" charset="0"/>
              </a:rPr>
              <a:t>Metapopulations</a:t>
            </a:r>
            <a:r>
              <a:rPr lang="en-US" sz="1800">
                <a:latin typeface="Arial" charset="0"/>
              </a:rPr>
              <a:t> by Hanski (2000) is highly recommended.</a:t>
            </a:r>
            <a:endParaRPr lang="en-GB" sz="1800">
              <a:latin typeface="Arial"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Grp="1" noChangeArrowheads="1"/>
          </p:cNvSpPr>
          <p:nvPr>
            <p:ph type="title"/>
          </p:nvPr>
        </p:nvSpPr>
        <p:spPr>
          <a:xfrm>
            <a:off x="457200" y="152400"/>
            <a:ext cx="8229600" cy="838200"/>
          </a:xfrm>
        </p:spPr>
        <p:txBody>
          <a:bodyPr/>
          <a:lstStyle/>
          <a:p>
            <a:pPr eaLnBrk="1" hangingPunct="1"/>
            <a:r>
              <a:rPr lang="en-US" sz="4000">
                <a:latin typeface="Arial" charset="0"/>
              </a:rPr>
              <a:t>Potential uses PVA</a:t>
            </a:r>
            <a:endParaRPr lang="en-GB" sz="4000">
              <a:latin typeface="Arial" charset="0"/>
            </a:endParaRPr>
          </a:p>
        </p:txBody>
      </p:sp>
      <p:graphicFrame>
        <p:nvGraphicFramePr>
          <p:cNvPr id="3247" name="Group 175"/>
          <p:cNvGraphicFramePr>
            <a:graphicFrameLocks noGrp="1"/>
          </p:cNvGraphicFramePr>
          <p:nvPr>
            <p:ph sz="half" idx="4294967295"/>
          </p:nvPr>
        </p:nvGraphicFramePr>
        <p:xfrm>
          <a:off x="381000" y="990600"/>
          <a:ext cx="8382000" cy="5516564"/>
        </p:xfrm>
        <a:graphic>
          <a:graphicData uri="http://schemas.openxmlformats.org/drawingml/2006/table">
            <a:tbl>
              <a:tblPr/>
              <a:tblGrid>
                <a:gridCol w="1781175"/>
                <a:gridCol w="3243263"/>
                <a:gridCol w="3357562"/>
              </a:tblGrid>
              <a:tr h="3270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  </a:t>
                      </a:r>
                      <a:r>
                        <a:rPr kumimoji="0" lang="de-DE" sz="1300" b="1" i="0" u="none" strike="noStrike" cap="none" normalizeH="0" baseline="0">
                          <a:ln>
                            <a:noFill/>
                          </a:ln>
                          <a:solidFill>
                            <a:srgbClr val="800000"/>
                          </a:solidFill>
                          <a:effectLst/>
                          <a:latin typeface="Arial" charset="0"/>
                          <a:ea typeface="ＭＳ Ｐゴシック" charset="0"/>
                          <a:cs typeface="Times New Roman" charset="0"/>
                        </a:rPr>
                        <a:t>Category of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Specific Use</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Examples</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3">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Assessment of extinction risk</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Assessing the risk of a single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Shaffer and Samson 1985, Lande 1988a</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1338">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Comparing relative risks of two or more populations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Forsman et al. 1996, Allendorf et al. 1997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2387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Analyzing and synthesizing monitoring data</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and Gordon 1996, Gerber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42925">
                <a:tc rowSpan="5">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1" i="0" u="none" strike="noStrike" cap="none" normalizeH="0" baseline="0">
                          <a:ln>
                            <a:noFill/>
                          </a:ln>
                          <a:solidFill>
                            <a:srgbClr val="800000"/>
                          </a:solidFill>
                          <a:effectLst/>
                          <a:latin typeface="Arial" charset="0"/>
                          <a:ea typeface="ＭＳ Ｐゴシック" charset="0"/>
                          <a:cs typeface="Times New Roman" charset="0"/>
                        </a:rPr>
                        <a:t>Guiding management</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Identifying key life stages or demographic processes as management targets</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Crouse et al. 1987</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large a reserve needs to be to gain a desired level of protection from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Shaffer 1981, Armbruster and Lande 1993</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Determining how many individuals to release to establish a new population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Bustamante 1996, Howells and Edwards Jones 1997, Marshall and Edwards Jones 1998, South et al. 2000</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58825">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Setting limits on a harvest (or take) from a population that are compatible with its continued existence</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Nantel et al. 1996, Ratsirarsonet al. 1996, Caswell et al. 1998, Tufto et al. 1999</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760413">
                <a:tc vMerge="1">
                  <a:txBody>
                    <a:bodyPr/>
                    <a:lstStyle/>
                    <a:p>
                      <a:endParaRPr lang="en-US"/>
                    </a:p>
                  </a:txBody>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300" b="0" i="0" u="none" strike="noStrike" cap="none" normalizeH="0" baseline="0">
                          <a:ln>
                            <a:noFill/>
                          </a:ln>
                          <a:solidFill>
                            <a:schemeClr val="tx1"/>
                          </a:solidFill>
                          <a:effectLst/>
                          <a:latin typeface="Arial" charset="0"/>
                          <a:ea typeface="ＭＳ Ｐゴシック" charset="0"/>
                          <a:cs typeface="Times New Roman" charset="0"/>
                        </a:rPr>
                        <a:t>Deciding how many populations are needed to protect a species from regional or global extinction</a:t>
                      </a:r>
                      <a:endParaRPr kumimoji="0" lang="en-US"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de-DE" sz="1300" b="0" i="0" u="none" strike="noStrike" cap="none" normalizeH="0" baseline="0">
                          <a:ln>
                            <a:noFill/>
                          </a:ln>
                          <a:solidFill>
                            <a:schemeClr val="tx1"/>
                          </a:solidFill>
                          <a:effectLst/>
                          <a:latin typeface="Arial" charset="0"/>
                          <a:ea typeface="ＭＳ Ｐゴシック" charset="0"/>
                          <a:cs typeface="Times New Roman" charset="0"/>
                        </a:rPr>
                        <a:t>Menges 1990, Lindenmayer and Possingham 1996</a:t>
                      </a:r>
                      <a:endParaRPr kumimoji="0" lang="de-DE" sz="1300" b="0" i="0" u="none" strike="noStrike" cap="none" normalizeH="0" baseline="0">
                        <a:ln>
                          <a:noFill/>
                        </a:ln>
                        <a:solidFill>
                          <a:schemeClr val="tx1"/>
                        </a:solidFill>
                        <a:effectLst/>
                        <a:latin typeface="Arial" charset="0"/>
                        <a:ea typeface="ＭＳ Ｐゴシック" charset="0"/>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37891" name="Rectangle 3"/>
          <p:cNvSpPr>
            <a:spLocks noGrp="1" noChangeArrowheads="1"/>
          </p:cNvSpPr>
          <p:nvPr>
            <p:ph type="body" idx="1"/>
          </p:nvPr>
        </p:nvSpPr>
        <p:spPr/>
        <p:txBody>
          <a:bodyPr/>
          <a:lstStyle/>
          <a:p>
            <a:pPr eaLnBrk="1" hangingPunct="1"/>
            <a:r>
              <a:rPr lang="en-GB">
                <a:latin typeface="Arial" charset="0"/>
              </a:rPr>
              <a:t>template</a:t>
            </a:r>
          </a:p>
        </p:txBody>
      </p:sp>
      <p:sp>
        <p:nvSpPr>
          <p:cNvPr id="37892"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3789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endParaRPr lang="en-US" sz="4000" dirty="0"/>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atin typeface="Arial" charset="0"/>
              </a:rPr>
              <a:t>Deterministic prediction</a:t>
            </a:r>
            <a:endParaRPr lang="en-GB">
              <a:latin typeface="Arial" charset="0"/>
            </a:endParaRPr>
          </a:p>
        </p:txBody>
      </p:sp>
      <p:sp>
        <p:nvSpPr>
          <p:cNvPr id="38915" name="Rectangle 3"/>
          <p:cNvSpPr>
            <a:spLocks noGrp="1" noChangeArrowheads="1"/>
          </p:cNvSpPr>
          <p:nvPr>
            <p:ph type="body" idx="1"/>
          </p:nvPr>
        </p:nvSpPr>
        <p:spPr/>
        <p:txBody>
          <a:bodyPr/>
          <a:lstStyle/>
          <a:p>
            <a:pPr eaLnBrk="1" hangingPunct="1">
              <a:lnSpc>
                <a:spcPct val="90000"/>
              </a:lnSpc>
            </a:pPr>
            <a:r>
              <a:rPr lang="en-US">
                <a:latin typeface="Arial" charset="0"/>
              </a:rPr>
              <a:t>In conclusion, we can start with a simple deterministic prediction as follows: </a:t>
            </a:r>
          </a:p>
          <a:p>
            <a:pPr eaLnBrk="1" hangingPunct="1">
              <a:lnSpc>
                <a:spcPct val="90000"/>
              </a:lnSpc>
              <a:buFontTx/>
              <a:buNone/>
            </a:pPr>
            <a:r>
              <a:rPr lang="en-US">
                <a:latin typeface="Arial" charset="0"/>
              </a:rPr>
              <a:t>		           N</a:t>
            </a:r>
            <a:r>
              <a:rPr lang="en-US" baseline="-25000">
                <a:latin typeface="Arial" charset="0"/>
              </a:rPr>
              <a:t>t</a:t>
            </a:r>
            <a:r>
              <a:rPr lang="en-US">
                <a:latin typeface="Arial" charset="0"/>
              </a:rPr>
              <a:t> = N</a:t>
            </a:r>
            <a:r>
              <a:rPr lang="en-US" baseline="-25000">
                <a:latin typeface="Arial" charset="0"/>
              </a:rPr>
              <a:t>0</a:t>
            </a:r>
            <a:r>
              <a:rPr lang="en-US">
                <a:latin typeface="Arial" charset="0"/>
              </a:rPr>
              <a:t>e</a:t>
            </a:r>
            <a:r>
              <a:rPr lang="en-US" baseline="30000">
                <a:latin typeface="Arial" charset="0"/>
              </a:rPr>
              <a:t>rt </a:t>
            </a:r>
          </a:p>
          <a:p>
            <a:pPr eaLnBrk="1" hangingPunct="1">
              <a:lnSpc>
                <a:spcPct val="90000"/>
              </a:lnSpc>
            </a:pPr>
            <a:r>
              <a:rPr lang="en-US">
                <a:latin typeface="Arial" charset="0"/>
              </a:rPr>
              <a:t>There N</a:t>
            </a:r>
            <a:r>
              <a:rPr lang="en-US" baseline="-25000">
                <a:latin typeface="Arial" charset="0"/>
              </a:rPr>
              <a:t>t</a:t>
            </a:r>
            <a:r>
              <a:rPr lang="en-US">
                <a:latin typeface="Arial" charset="0"/>
              </a:rPr>
              <a:t> is the population size at time t, N</a:t>
            </a:r>
            <a:r>
              <a:rPr lang="en-US" baseline="-25000">
                <a:latin typeface="Arial" charset="0"/>
              </a:rPr>
              <a:t>0</a:t>
            </a:r>
            <a:r>
              <a:rPr lang="en-US">
                <a:latin typeface="Arial" charset="0"/>
              </a:rPr>
              <a:t> is the initial population size,  r is the growth rate, and t the time. Define these parameters according to the available information and analyse populations dynamic through plotting the function. </a:t>
            </a:r>
            <a:endParaRPr lang="en-GB">
              <a:latin typeface="Arial"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GB">
                <a:latin typeface="Arial" charset="0"/>
              </a:rPr>
              <a:t>The importance of stochasticity</a:t>
            </a:r>
          </a:p>
        </p:txBody>
      </p:sp>
      <p:sp>
        <p:nvSpPr>
          <p:cNvPr id="39939" name="Rectangle 3"/>
          <p:cNvSpPr>
            <a:spLocks noGrp="1" noChangeArrowheads="1"/>
          </p:cNvSpPr>
          <p:nvPr>
            <p:ph type="body" idx="1"/>
          </p:nvPr>
        </p:nvSpPr>
        <p:spPr>
          <a:xfrm>
            <a:off x="457200" y="1371600"/>
            <a:ext cx="8229600" cy="4754563"/>
          </a:xfrm>
        </p:spPr>
        <p:txBody>
          <a:bodyPr/>
          <a:lstStyle/>
          <a:p>
            <a:pPr eaLnBrk="1" hangingPunct="1">
              <a:lnSpc>
                <a:spcPct val="80000"/>
              </a:lnSpc>
            </a:pPr>
            <a:r>
              <a:rPr lang="en-US" sz="1800">
                <a:latin typeface="Arial" charset="0"/>
              </a:rPr>
              <a:t>The risk assessment of real populations needs the analysis of stochastic processes.  </a:t>
            </a:r>
          </a:p>
          <a:p>
            <a:pPr eaLnBrk="1" hangingPunct="1">
              <a:lnSpc>
                <a:spcPct val="80000"/>
              </a:lnSpc>
            </a:pPr>
            <a:endParaRPr lang="en-US" sz="1800">
              <a:latin typeface="Arial" charset="0"/>
            </a:endParaRPr>
          </a:p>
          <a:p>
            <a:pPr eaLnBrk="1" hangingPunct="1">
              <a:lnSpc>
                <a:spcPct val="80000"/>
              </a:lnSpc>
            </a:pPr>
            <a:r>
              <a:rPr lang="en-US" sz="1800">
                <a:latin typeface="Arial" charset="0"/>
              </a:rPr>
              <a:t>Assume that 150 orchids grow on a meadow. It is known that this population increases with a factor R = 1.2 per year. The population size in a certain year t + 1 can be therefore calculated as  </a:t>
            </a:r>
          </a:p>
          <a:p>
            <a:pPr eaLnBrk="1" hangingPunct="1">
              <a:lnSpc>
                <a:spcPct val="80000"/>
              </a:lnSpc>
            </a:pPr>
            <a:r>
              <a:rPr lang="en-US" sz="1800">
                <a:latin typeface="Arial" charset="0"/>
              </a:rPr>
              <a:t>Nt+1 = R* Nt. If we would like to know the population size after 10 years we could calculate:  </a:t>
            </a:r>
          </a:p>
          <a:p>
            <a:pPr eaLnBrk="1" hangingPunct="1">
              <a:lnSpc>
                <a:spcPct val="80000"/>
              </a:lnSpc>
            </a:pPr>
            <a:endParaRPr lang="en-US" sz="1800">
              <a:latin typeface="Arial" charset="0"/>
            </a:endParaRPr>
          </a:p>
          <a:p>
            <a:pPr lvl="1" eaLnBrk="1" hangingPunct="1">
              <a:lnSpc>
                <a:spcPct val="80000"/>
              </a:lnSpc>
              <a:buFontTx/>
              <a:buNone/>
            </a:pPr>
            <a:r>
              <a:rPr lang="en-US" sz="1600">
                <a:latin typeface="Arial" charset="0"/>
              </a:rPr>
              <a:t>N10  =  150 * 1.2 * 1.2 * 1.2 * 1.2 * 1.2 * 1.2 * 1.2 * 1.2 * 1.2 * 1.2</a:t>
            </a:r>
          </a:p>
          <a:p>
            <a:pPr lvl="1" eaLnBrk="1" hangingPunct="1">
              <a:lnSpc>
                <a:spcPct val="80000"/>
              </a:lnSpc>
              <a:buFontTx/>
              <a:buNone/>
            </a:pPr>
            <a:r>
              <a:rPr lang="en-US" sz="1600">
                <a:latin typeface="Arial" charset="0"/>
              </a:rPr>
              <a:t>	=  150 * 1.2^10 </a:t>
            </a:r>
          </a:p>
          <a:p>
            <a:pPr lvl="1" eaLnBrk="1" hangingPunct="1">
              <a:lnSpc>
                <a:spcPct val="80000"/>
              </a:lnSpc>
              <a:buFontTx/>
              <a:buNone/>
            </a:pPr>
            <a:r>
              <a:rPr lang="en-US" sz="1600">
                <a:latin typeface="Arial" charset="0"/>
              </a:rPr>
              <a:t>	=  150 * 6.19 </a:t>
            </a:r>
          </a:p>
          <a:p>
            <a:pPr lvl="1" eaLnBrk="1" hangingPunct="1">
              <a:lnSpc>
                <a:spcPct val="80000"/>
              </a:lnSpc>
              <a:buFontTx/>
              <a:buNone/>
            </a:pPr>
            <a:r>
              <a:rPr lang="en-US" sz="1600">
                <a:latin typeface="Arial" charset="0"/>
              </a:rPr>
              <a:t>	=   929</a:t>
            </a:r>
          </a:p>
          <a:p>
            <a:pPr eaLnBrk="1" hangingPunct="1">
              <a:lnSpc>
                <a:spcPct val="80000"/>
              </a:lnSpc>
            </a:pPr>
            <a:endParaRPr lang="en-US" sz="1800">
              <a:latin typeface="Arial" charset="0"/>
            </a:endParaRPr>
          </a:p>
          <a:p>
            <a:pPr eaLnBrk="1" hangingPunct="1">
              <a:lnSpc>
                <a:spcPct val="80000"/>
              </a:lnSpc>
            </a:pPr>
            <a:r>
              <a:rPr lang="en-US" sz="1800">
                <a:latin typeface="Arial" charset="0"/>
              </a:rPr>
              <a:t>We used a so-called </a:t>
            </a:r>
            <a:r>
              <a:rPr lang="en-US" sz="1800" b="1">
                <a:latin typeface="Arial" charset="0"/>
              </a:rPr>
              <a:t>deterministic</a:t>
            </a:r>
            <a:r>
              <a:rPr lang="en-US" sz="1800">
                <a:latin typeface="Arial" charset="0"/>
              </a:rPr>
              <a:t> model. This means that no random events were taken into account. If one knows the initially size of a population, one can predict its size precisely which it will have after a certain number of years. </a:t>
            </a:r>
            <a:endParaRPr lang="en-GB" sz="1800">
              <a:latin typeface="Arial" charset="0"/>
            </a:endParaRPr>
          </a:p>
        </p:txBody>
      </p:sp>
      <p:pic>
        <p:nvPicPr>
          <p:cNvPr id="39940"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3657600"/>
            <a:ext cx="9493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en-GB" sz="4000">
                <a:latin typeface="Arial" charset="0"/>
              </a:rPr>
              <a:t>The importance of stochasticity (cont.)</a:t>
            </a:r>
          </a:p>
        </p:txBody>
      </p:sp>
      <p:sp>
        <p:nvSpPr>
          <p:cNvPr id="40963" name="Rectangle 3"/>
          <p:cNvSpPr>
            <a:spLocks noGrp="1" noChangeArrowheads="1"/>
          </p:cNvSpPr>
          <p:nvPr>
            <p:ph type="body" idx="1"/>
          </p:nvPr>
        </p:nvSpPr>
        <p:spPr>
          <a:xfrm>
            <a:off x="457200" y="1827213"/>
            <a:ext cx="8229600" cy="4298950"/>
          </a:xfrm>
        </p:spPr>
        <p:txBody>
          <a:bodyPr/>
          <a:lstStyle/>
          <a:p>
            <a:pPr eaLnBrk="1" hangingPunct="1">
              <a:lnSpc>
                <a:spcPct val="80000"/>
              </a:lnSpc>
            </a:pPr>
            <a:r>
              <a:rPr lang="en-US" sz="2000">
                <a:latin typeface="Arial" charset="0"/>
              </a:rPr>
              <a:t>The environment is, however, full of unpredictable events. The establishment of new plants can depend on precipitation amount for example. </a:t>
            </a:r>
          </a:p>
          <a:p>
            <a:pPr eaLnBrk="1" hangingPunct="1">
              <a:lnSpc>
                <a:spcPct val="80000"/>
              </a:lnSpc>
            </a:pPr>
            <a:r>
              <a:rPr lang="en-US" sz="2000">
                <a:latin typeface="Arial" charset="0"/>
              </a:rPr>
              <a:t>We therefore assume that the population increases at a rate of 1.3 during good years and by only 1.1 during bad ones. Good and bad years might be equally likely. </a:t>
            </a:r>
          </a:p>
          <a:p>
            <a:pPr eaLnBrk="1" hangingPunct="1">
              <a:lnSpc>
                <a:spcPct val="80000"/>
              </a:lnSpc>
            </a:pPr>
            <a:r>
              <a:rPr lang="en-US" sz="2000">
                <a:latin typeface="Arial" charset="0"/>
              </a:rPr>
              <a:t>Thus, we should expect that the population grows with the mean factor 1.2 = (1.1 + 1.3)/2 as before and the population size should also be 929 after 10 years. </a:t>
            </a:r>
          </a:p>
          <a:p>
            <a:pPr eaLnBrk="1" hangingPunct="1">
              <a:lnSpc>
                <a:spcPct val="80000"/>
              </a:lnSpc>
            </a:pPr>
            <a:r>
              <a:rPr lang="en-US" sz="2000">
                <a:latin typeface="Arial" charset="0"/>
              </a:rPr>
              <a:t>Unfortunately this is incorrect since we have: </a:t>
            </a:r>
          </a:p>
          <a:p>
            <a:pPr eaLnBrk="1" hangingPunct="1">
              <a:lnSpc>
                <a:spcPct val="80000"/>
              </a:lnSpc>
            </a:pPr>
            <a:endParaRPr lang="en-US" sz="2000">
              <a:latin typeface="Arial" charset="0"/>
            </a:endParaRPr>
          </a:p>
          <a:p>
            <a:pPr lvl="1" eaLnBrk="1" hangingPunct="1">
              <a:lnSpc>
                <a:spcPct val="80000"/>
              </a:lnSpc>
              <a:buFontTx/>
              <a:buNone/>
            </a:pPr>
            <a:r>
              <a:rPr lang="pt-BR" sz="1800">
                <a:latin typeface="Arial" charset="0"/>
              </a:rPr>
              <a:t>	N10 = 150 * 1.1 * 1.3 * 1.1 * 1.3 * 1.1 * 1.3 * 1.1 * 1.3 * 1.1 * 1.3 </a:t>
            </a:r>
          </a:p>
          <a:p>
            <a:pPr lvl="1" eaLnBrk="1" hangingPunct="1">
              <a:lnSpc>
                <a:spcPct val="80000"/>
              </a:lnSpc>
              <a:buFontTx/>
              <a:buNone/>
            </a:pPr>
            <a:r>
              <a:rPr lang="pt-BR" sz="1800">
                <a:latin typeface="Arial" charset="0"/>
              </a:rPr>
              <a:t>		= 897</a:t>
            </a:r>
          </a:p>
          <a:p>
            <a:pPr lvl="1" eaLnBrk="1" hangingPunct="1">
              <a:lnSpc>
                <a:spcPct val="80000"/>
              </a:lnSpc>
              <a:buFontTx/>
              <a:buNone/>
            </a:pPr>
            <a:endParaRPr lang="en-US" sz="1800">
              <a:latin typeface="Arial" charset="0"/>
            </a:endParaRPr>
          </a:p>
          <a:p>
            <a:pPr lvl="1" eaLnBrk="1" hangingPunct="1">
              <a:lnSpc>
                <a:spcPct val="80000"/>
              </a:lnSpc>
              <a:buFontTx/>
              <a:buNone/>
            </a:pPr>
            <a:r>
              <a:rPr lang="en-US" sz="1800">
                <a:latin typeface="Arial" charset="0"/>
              </a:rPr>
              <a:t>.</a:t>
            </a:r>
          </a:p>
        </p:txBody>
      </p:sp>
      <p:pic>
        <p:nvPicPr>
          <p:cNvPr id="40964" name="Picture 4" descr="orchids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8600" y="4953000"/>
            <a:ext cx="949325" cy="923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28600"/>
            <a:ext cx="8229600" cy="944563"/>
          </a:xfrm>
        </p:spPr>
        <p:txBody>
          <a:bodyPr/>
          <a:lstStyle/>
          <a:p>
            <a:pPr eaLnBrk="1" hangingPunct="1"/>
            <a:r>
              <a:rPr lang="en-GB" sz="4000">
                <a:latin typeface="Arial" charset="0"/>
              </a:rPr>
              <a:t>The importance of stochasticity (cont.)</a:t>
            </a:r>
          </a:p>
        </p:txBody>
      </p:sp>
      <p:sp>
        <p:nvSpPr>
          <p:cNvPr id="41987" name="Rectangle 3"/>
          <p:cNvSpPr>
            <a:spLocks noGrp="1" noChangeArrowheads="1"/>
          </p:cNvSpPr>
          <p:nvPr>
            <p:ph type="body" idx="1"/>
          </p:nvPr>
        </p:nvSpPr>
        <p:spPr>
          <a:xfrm>
            <a:off x="228600" y="1371600"/>
            <a:ext cx="4953000" cy="5257800"/>
          </a:xfrm>
        </p:spPr>
        <p:txBody>
          <a:bodyPr/>
          <a:lstStyle/>
          <a:p>
            <a:pPr eaLnBrk="1" hangingPunct="1">
              <a:lnSpc>
                <a:spcPct val="80000"/>
              </a:lnSpc>
            </a:pPr>
            <a:r>
              <a:rPr lang="en-US" sz="1800">
                <a:latin typeface="Arial" charset="0"/>
              </a:rPr>
              <a:t>This brings to mind that the mean growth rate of a population with variable </a:t>
            </a:r>
            <a:r>
              <a:rPr lang="en-US" sz="1800" b="1" i="1">
                <a:latin typeface="Arial" charset="0"/>
              </a:rPr>
              <a:t>r</a:t>
            </a:r>
            <a:r>
              <a:rPr lang="en-US" sz="1800">
                <a:latin typeface="Arial" charset="0"/>
              </a:rPr>
              <a:t> is given by the geometric mean:  = 1.19. This would help if the assumption about the existence of the two states of </a:t>
            </a:r>
            <a:r>
              <a:rPr lang="en-US" sz="1800" b="1" i="1">
                <a:latin typeface="Arial" charset="0"/>
              </a:rPr>
              <a:t>r</a:t>
            </a:r>
            <a:r>
              <a:rPr lang="en-US" sz="1800">
                <a:latin typeface="Arial" charset="0"/>
              </a:rPr>
              <a:t> would be sufficient, and if the occurrence of good and bad years could be predicted without doubt.</a:t>
            </a:r>
          </a:p>
          <a:p>
            <a:pPr eaLnBrk="1" hangingPunct="1">
              <a:lnSpc>
                <a:spcPct val="80000"/>
              </a:lnSpc>
            </a:pPr>
            <a:r>
              <a:rPr lang="en-US" sz="1800">
                <a:latin typeface="Arial" charset="0"/>
              </a:rPr>
              <a:t>Unfortunately, nature doesn’t work in this way. Considering that the probability that a year is bad is 0.5, there is still a ~ 0.1 % chance that 389 orchids only will occupy the meadow after 10 years. Moreover, we could also expect 2068 orchids by a 0.1% chance since we could have 10 consecutive good years. </a:t>
            </a:r>
          </a:p>
          <a:p>
            <a:pPr eaLnBrk="1" hangingPunct="1">
              <a:lnSpc>
                <a:spcPct val="80000"/>
              </a:lnSpc>
            </a:pPr>
            <a:r>
              <a:rPr lang="en-US" sz="1800">
                <a:latin typeface="Arial" charset="0"/>
              </a:rPr>
              <a:t>Stochastic models provide the probabilistic framework to evaluate the consequences of  such variability. The aim is to predict the probability distribution of the population size which is caused by the uncertainties of the environmental factors within a defined time horizon: </a:t>
            </a:r>
          </a:p>
        </p:txBody>
      </p:sp>
      <p:pic>
        <p:nvPicPr>
          <p:cNvPr id="41988" name="Picture 4" descr="risk"/>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7800" y="2667000"/>
            <a:ext cx="3276600" cy="2216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4099" name="Rectangle 3"/>
          <p:cNvSpPr>
            <a:spLocks noGrp="1" noChangeArrowheads="1"/>
          </p:cNvSpPr>
          <p:nvPr>
            <p:ph type="body" idx="1"/>
          </p:nvPr>
        </p:nvSpPr>
        <p:spPr/>
        <p:txBody>
          <a:bodyPr/>
          <a:lstStyle/>
          <a:p>
            <a:pPr eaLnBrk="1" hangingPunct="1"/>
            <a:r>
              <a:rPr lang="en-US" sz="2800">
                <a:latin typeface="Arial" charset="0"/>
              </a:rPr>
              <a:t>Conservation  biologists have in mind to keep as many species as possible from becoming extinct as long as possible. Common questions for them are: </a:t>
            </a:r>
          </a:p>
          <a:p>
            <a:pPr lvl="1" eaLnBrk="1" hangingPunct="1"/>
            <a:r>
              <a:rPr lang="en-US" sz="2400">
                <a:latin typeface="Arial" charset="0"/>
              </a:rPr>
              <a:t>"How will the abundance of a population change in the future?"  </a:t>
            </a:r>
          </a:p>
          <a:p>
            <a:pPr lvl="1" eaLnBrk="1" hangingPunct="1"/>
            <a:r>
              <a:rPr lang="en-US" sz="2400">
                <a:latin typeface="Arial" charset="0"/>
              </a:rPr>
              <a:t>"How long will the population persist?" </a:t>
            </a:r>
          </a:p>
          <a:p>
            <a:pPr eaLnBrk="1" hangingPunct="1"/>
            <a:r>
              <a:rPr lang="en-US" sz="2800">
                <a:latin typeface="Arial" charset="0"/>
              </a:rPr>
              <a:t>However, the main question can be formulated as follows:  </a:t>
            </a:r>
          </a:p>
          <a:p>
            <a:pPr lvl="1" eaLnBrk="1" hangingPunct="1"/>
            <a:r>
              <a:rPr lang="en-US" sz="2400">
                <a:latin typeface="Arial" charset="0"/>
              </a:rPr>
              <a:t>“What is the risk the population will become extinct?”</a:t>
            </a:r>
            <a:endParaRPr lang="en-GB" sz="2400">
              <a:latin typeface="Arial"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43011" name="Rectangle 3"/>
          <p:cNvSpPr>
            <a:spLocks noGrp="1" noChangeArrowheads="1"/>
          </p:cNvSpPr>
          <p:nvPr>
            <p:ph type="body" idx="1"/>
          </p:nvPr>
        </p:nvSpPr>
        <p:spPr/>
        <p:txBody>
          <a:bodyPr/>
          <a:lstStyle/>
          <a:p>
            <a:pPr eaLnBrk="1" hangingPunct="1"/>
            <a:r>
              <a:rPr lang="en-GB">
                <a:latin typeface="Arial" charset="0"/>
              </a:rPr>
              <a:t>template</a:t>
            </a:r>
          </a:p>
        </p:txBody>
      </p:sp>
      <p:sp>
        <p:nvSpPr>
          <p:cNvPr id="43012"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43013" name="Text Box 5"/>
          <p:cNvSpPr txBox="1">
            <a:spLocks noChangeArrowheads="1"/>
          </p:cNvSpPr>
          <p:nvPr/>
        </p:nvSpPr>
        <p:spPr bwMode="auto">
          <a:xfrm>
            <a:off x="1981200" y="1981200"/>
            <a:ext cx="5715000" cy="3444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(2. A first model)</a:t>
            </a:r>
            <a:endParaRPr lang="en-US" sz="40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4035" name="Rectangle 3"/>
          <p:cNvSpPr>
            <a:spLocks noGrp="1" noChangeArrowheads="1"/>
          </p:cNvSpPr>
          <p:nvPr>
            <p:ph type="body" idx="1"/>
          </p:nvPr>
        </p:nvSpPr>
        <p:spPr>
          <a:xfrm>
            <a:off x="457200" y="1600200"/>
            <a:ext cx="8229600" cy="2133600"/>
          </a:xfrm>
        </p:spPr>
        <p:txBody>
          <a:bodyPr/>
          <a:lstStyle/>
          <a:p>
            <a:pPr eaLnBrk="1" hangingPunct="1"/>
            <a:r>
              <a:rPr lang="de-DE" b="1">
                <a:latin typeface="Arial" charset="0"/>
              </a:rPr>
              <a:t>Environmental variation </a:t>
            </a:r>
            <a:r>
              <a:rPr lang="de-DE">
                <a:latin typeface="Arial" charset="0"/>
              </a:rPr>
              <a:t>signifies unpredictable differences in, e.g. precipitation, sun exposition, or wind velocity. </a:t>
            </a:r>
            <a:endParaRPr lang="en-GB">
              <a:latin typeface="Arial" charset="0"/>
            </a:endParaRPr>
          </a:p>
        </p:txBody>
      </p:sp>
      <p:pic>
        <p:nvPicPr>
          <p:cNvPr id="44036" name="Picture 4" descr="Sonne"/>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4114800"/>
            <a:ext cx="1927225"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4037" name="Picture 5" descr="Regen"/>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257800" y="4191000"/>
            <a:ext cx="2058988" cy="1428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5059" name="Rectangle 3"/>
          <p:cNvSpPr>
            <a:spLocks noGrp="1" noChangeArrowheads="1"/>
          </p:cNvSpPr>
          <p:nvPr>
            <p:ph type="body" idx="1"/>
          </p:nvPr>
        </p:nvSpPr>
        <p:spPr>
          <a:xfrm>
            <a:off x="457200" y="1600200"/>
            <a:ext cx="8229600" cy="2133600"/>
          </a:xfrm>
        </p:spPr>
        <p:txBody>
          <a:bodyPr/>
          <a:lstStyle/>
          <a:p>
            <a:pPr eaLnBrk="1" hangingPunct="1"/>
            <a:r>
              <a:rPr lang="en-US" b="1">
                <a:latin typeface="Arial" charset="0"/>
              </a:rPr>
              <a:t>Demographic variation</a:t>
            </a:r>
            <a:r>
              <a:rPr lang="en-US">
                <a:latin typeface="Arial" charset="0"/>
              </a:rPr>
              <a:t> means individual differences in the chance to survive and to have offspring. </a:t>
            </a:r>
            <a:r>
              <a:rPr lang="de-DE">
                <a:latin typeface="Arial" charset="0"/>
              </a:rPr>
              <a:t> </a:t>
            </a:r>
            <a:endParaRPr lang="en-GB">
              <a:latin typeface="Arial" charset="0"/>
            </a:endParaRPr>
          </a:p>
        </p:txBody>
      </p:sp>
      <p:pic>
        <p:nvPicPr>
          <p:cNvPr id="45060" name="Picture 4" descr="Lemming1"/>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219200" y="3886200"/>
            <a:ext cx="1660525"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061" name="Picture 5" descr="Lemming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029200" y="3886200"/>
            <a:ext cx="3062288" cy="1908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atin typeface="Arial" charset="0"/>
              </a:rPr>
              <a:t>Types of uncertainty</a:t>
            </a:r>
            <a:endParaRPr lang="en-GB">
              <a:latin typeface="Arial" charset="0"/>
            </a:endParaRPr>
          </a:p>
        </p:txBody>
      </p:sp>
      <p:sp>
        <p:nvSpPr>
          <p:cNvPr id="46083" name="Rectangle 3"/>
          <p:cNvSpPr>
            <a:spLocks noGrp="1" noChangeArrowheads="1"/>
          </p:cNvSpPr>
          <p:nvPr>
            <p:ph type="body" idx="1"/>
          </p:nvPr>
        </p:nvSpPr>
        <p:spPr>
          <a:xfrm>
            <a:off x="457200" y="1600200"/>
            <a:ext cx="8229600" cy="2133600"/>
          </a:xfrm>
        </p:spPr>
        <p:txBody>
          <a:bodyPr/>
          <a:lstStyle/>
          <a:p>
            <a:pPr eaLnBrk="1" hangingPunct="1"/>
            <a:r>
              <a:rPr lang="en-US" sz="2800" b="1">
                <a:latin typeface="Arial" charset="0"/>
              </a:rPr>
              <a:t>Phenotypic variation </a:t>
            </a:r>
            <a:r>
              <a:rPr lang="en-US" sz="2800">
                <a:latin typeface="Arial" charset="0"/>
              </a:rPr>
              <a:t>means the variation between the individuals of the same population. They might be caused by genetic and / or environmental differences. </a:t>
            </a:r>
            <a:r>
              <a:rPr lang="de-DE" sz="2800">
                <a:latin typeface="Arial" charset="0"/>
              </a:rPr>
              <a:t> </a:t>
            </a:r>
            <a:endParaRPr lang="en-GB" sz="2800">
              <a:latin typeface="Arial" charset="0"/>
            </a:endParaRPr>
          </a:p>
        </p:txBody>
      </p:sp>
      <p:pic>
        <p:nvPicPr>
          <p:cNvPr id="46084" name="Picture 4" descr="Blu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657600"/>
            <a:ext cx="2752725" cy="263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6085" name="Picture 5" descr="Blume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657600"/>
            <a:ext cx="2752725" cy="26368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568450"/>
            <a:ext cx="7543800" cy="48387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47107" name="Text Box 4"/>
          <p:cNvSpPr txBox="1">
            <a:spLocks noChangeArrowheads="1"/>
          </p:cNvSpPr>
          <p:nvPr/>
        </p:nvSpPr>
        <p:spPr bwMode="auto">
          <a:xfrm>
            <a:off x="5530850" y="2209800"/>
            <a:ext cx="1936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b="1">
                <a:solidFill>
                  <a:srgbClr val="FF3300"/>
                </a:solidFill>
              </a:rPr>
              <a:t>IUCN „Red List</a:t>
            </a:r>
            <a:r>
              <a:rPr lang="ja-JP" altLang="de-DE" b="1">
                <a:solidFill>
                  <a:srgbClr val="FF3300"/>
                </a:solidFill>
              </a:rPr>
              <a:t>“</a:t>
            </a:r>
            <a:endParaRPr lang="de-DE">
              <a:solidFill>
                <a:srgbClr val="FF3300"/>
              </a:solidFill>
            </a:endParaRPr>
          </a:p>
        </p:txBody>
      </p:sp>
      <p:sp>
        <p:nvSpPr>
          <p:cNvPr id="47108" name="Rectangle 5"/>
          <p:cNvSpPr>
            <a:spLocks noGrp="1" noChangeArrowheads="1"/>
          </p:cNvSpPr>
          <p:nvPr>
            <p:ph type="title"/>
          </p:nvPr>
        </p:nvSpPr>
        <p:spPr/>
        <p:txBody>
          <a:bodyPr/>
          <a:lstStyle/>
          <a:p>
            <a:pPr eaLnBrk="1" hangingPunct="1"/>
            <a:r>
              <a:rPr lang="de-DE" sz="4000">
                <a:latin typeface="Arial" charset="0"/>
              </a:rPr>
              <a:t>IUCN Conservation Status Categories</a:t>
            </a:r>
          </a:p>
        </p:txBody>
      </p:sp>
      <p:sp>
        <p:nvSpPr>
          <p:cNvPr id="47109" name="Rectangle 6"/>
          <p:cNvSpPr>
            <a:spLocks noChangeArrowheads="1"/>
          </p:cNvSpPr>
          <p:nvPr/>
        </p:nvSpPr>
        <p:spPr bwMode="auto">
          <a:xfrm>
            <a:off x="5410200" y="2514600"/>
            <a:ext cx="2209800" cy="990600"/>
          </a:xfrm>
          <a:prstGeom prst="rect">
            <a:avLst/>
          </a:prstGeom>
          <a:noFill/>
          <a:ln w="9525">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8131" name="Rectangle 3"/>
          <p:cNvSpPr>
            <a:spLocks noGrp="1" noChangeArrowheads="1"/>
          </p:cNvSpPr>
          <p:nvPr>
            <p:ph type="body" idx="1"/>
          </p:nvPr>
        </p:nvSpPr>
        <p:spPr/>
        <p:txBody>
          <a:bodyPr/>
          <a:lstStyle/>
          <a:p>
            <a:pPr eaLnBrk="1" hangingPunct="1"/>
            <a:r>
              <a:rPr lang="en-US" sz="2800" b="1">
                <a:latin typeface="Arial" charset="0"/>
              </a:rPr>
              <a:t>Vulnerable</a:t>
            </a:r>
            <a:r>
              <a:rPr lang="en-US" sz="2800">
                <a:latin typeface="Arial" charset="0"/>
              </a:rPr>
              <a:t> - 10% probability of extinction within 100 years. </a:t>
            </a:r>
          </a:p>
          <a:p>
            <a:pPr eaLnBrk="1" hangingPunct="1"/>
            <a:endParaRPr lang="en-US" sz="2800">
              <a:latin typeface="Arial" charset="0"/>
            </a:endParaRPr>
          </a:p>
          <a:p>
            <a:pPr eaLnBrk="1" hangingPunct="1"/>
            <a:r>
              <a:rPr lang="en-US" sz="2800" b="1">
                <a:latin typeface="Arial" charset="0"/>
              </a:rPr>
              <a:t>Endangered</a:t>
            </a:r>
            <a:r>
              <a:rPr lang="en-US" sz="2800">
                <a:latin typeface="Arial" charset="0"/>
              </a:rPr>
              <a:t> - a 20% probability of extinction within 20 years or 10 generations, whichever is longer. </a:t>
            </a:r>
            <a:endParaRPr lang="en-US" sz="2800" b="1">
              <a:latin typeface="Arial" charset="0"/>
            </a:endParaRPr>
          </a:p>
          <a:p>
            <a:pPr eaLnBrk="1" hangingPunct="1"/>
            <a:endParaRPr lang="en-US" sz="2800">
              <a:latin typeface="Arial" charset="0"/>
            </a:endParaRPr>
          </a:p>
          <a:p>
            <a:pPr eaLnBrk="1" hangingPunct="1"/>
            <a:r>
              <a:rPr lang="en-US" sz="2800" b="1">
                <a:latin typeface="Arial" charset="0"/>
              </a:rPr>
              <a:t>Critical</a:t>
            </a:r>
            <a:r>
              <a:rPr lang="en-US" sz="2800">
                <a:latin typeface="Arial" charset="0"/>
              </a:rPr>
              <a:t> – 50% probability of extinction within 5 years or two generations, whichever is longer. </a:t>
            </a:r>
            <a:endParaRPr lang="de-DE" sz="2800">
              <a:latin typeface="Aria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r>
              <a:rPr lang="de-DE">
                <a:latin typeface="Arial" charset="0"/>
              </a:rPr>
              <a:t>Probability of extinction</a:t>
            </a:r>
          </a:p>
        </p:txBody>
      </p:sp>
      <p:sp>
        <p:nvSpPr>
          <p:cNvPr id="49155" name="Rectangle 3"/>
          <p:cNvSpPr>
            <a:spLocks noGrp="1" noChangeArrowheads="1"/>
          </p:cNvSpPr>
          <p:nvPr>
            <p:ph type="body" idx="1"/>
          </p:nvPr>
        </p:nvSpPr>
        <p:spPr/>
        <p:txBody>
          <a:bodyPr/>
          <a:lstStyle/>
          <a:p>
            <a:pPr eaLnBrk="1" hangingPunct="1">
              <a:lnSpc>
                <a:spcPct val="90000"/>
              </a:lnSpc>
            </a:pPr>
            <a:r>
              <a:rPr lang="en-US" sz="2400" b="1">
                <a:latin typeface="Arial" charset="0"/>
              </a:rPr>
              <a:t>Indeterminate</a:t>
            </a:r>
            <a:r>
              <a:rPr lang="en-US" sz="2400">
                <a:latin typeface="Arial" charset="0"/>
              </a:rPr>
              <a:t> - applies to taxa known to be endangered, vulnerable, or rare, but for which there is insufficient information to say which of the categories is most appropriate.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Presumed extinct</a:t>
            </a:r>
            <a:r>
              <a:rPr lang="en-US" sz="2400">
                <a:latin typeface="Arial" charset="0"/>
              </a:rPr>
              <a:t> - species are those which have not been located in the wild for the last 50 years. </a:t>
            </a:r>
          </a:p>
          <a:p>
            <a:pPr eaLnBrk="1" hangingPunct="1">
              <a:lnSpc>
                <a:spcPct val="90000"/>
              </a:lnSpc>
            </a:pPr>
            <a:endParaRPr lang="en-US" sz="2400">
              <a:latin typeface="Arial" charset="0"/>
            </a:endParaRPr>
          </a:p>
          <a:p>
            <a:pPr eaLnBrk="1" hangingPunct="1">
              <a:lnSpc>
                <a:spcPct val="90000"/>
              </a:lnSpc>
            </a:pPr>
            <a:r>
              <a:rPr lang="en-US" sz="2400" b="1">
                <a:latin typeface="Arial" charset="0"/>
              </a:rPr>
              <a:t>Insufficiently known</a:t>
            </a:r>
            <a:r>
              <a:rPr lang="en-US" sz="2400">
                <a:latin typeface="Arial" charset="0"/>
              </a:rPr>
              <a:t> - species are those for which the information base is too small to define any risk category. </a:t>
            </a:r>
          </a:p>
          <a:p>
            <a:pPr eaLnBrk="1" hangingPunct="1">
              <a:lnSpc>
                <a:spcPct val="90000"/>
              </a:lnSpc>
            </a:pPr>
            <a:endParaRPr lang="de-DE" sz="2400">
              <a:latin typeface="Arial"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152400"/>
            <a:ext cx="8229600" cy="1020763"/>
          </a:xfrm>
        </p:spPr>
        <p:txBody>
          <a:bodyPr/>
          <a:lstStyle/>
          <a:p>
            <a:pPr eaLnBrk="1" hangingPunct="1"/>
            <a:r>
              <a:rPr lang="en-US" sz="4000">
                <a:latin typeface="Arial" charset="0"/>
              </a:rPr>
              <a:t>Additional terminology of risk assessment &amp; conservation stats.</a:t>
            </a:r>
            <a:endParaRPr lang="en-GB" sz="4000">
              <a:latin typeface="Arial" charset="0"/>
            </a:endParaRPr>
          </a:p>
        </p:txBody>
      </p:sp>
      <p:sp>
        <p:nvSpPr>
          <p:cNvPr id="50179" name="Rectangle 3"/>
          <p:cNvSpPr>
            <a:spLocks noGrp="1" noChangeArrowheads="1"/>
          </p:cNvSpPr>
          <p:nvPr>
            <p:ph type="body" idx="1"/>
          </p:nvPr>
        </p:nvSpPr>
        <p:spPr>
          <a:xfrm>
            <a:off x="457200" y="1371600"/>
            <a:ext cx="8229600" cy="4953000"/>
          </a:xfrm>
        </p:spPr>
        <p:txBody>
          <a:bodyPr/>
          <a:lstStyle/>
          <a:p>
            <a:pPr eaLnBrk="1" hangingPunct="1">
              <a:lnSpc>
                <a:spcPct val="80000"/>
              </a:lnSpc>
            </a:pPr>
            <a:r>
              <a:rPr lang="en-US" sz="1400" b="1">
                <a:latin typeface="Arial" charset="0"/>
              </a:rPr>
              <a:t>Added risk: </a:t>
            </a:r>
            <a:r>
              <a:rPr lang="en-US" sz="1400">
                <a:latin typeface="Arial" charset="0"/>
              </a:rPr>
              <a:t>is the increase of risk that results from some impact on a natural population. Anthropogenic responsibility is limited to added risk. </a:t>
            </a:r>
            <a:endParaRPr lang="en-US" sz="1400" b="1">
              <a:latin typeface="Arial" charset="0"/>
            </a:endParaRPr>
          </a:p>
          <a:p>
            <a:pPr eaLnBrk="1" hangingPunct="1">
              <a:lnSpc>
                <a:spcPct val="80000"/>
              </a:lnSpc>
            </a:pPr>
            <a:r>
              <a:rPr lang="en-US" sz="1400" b="1">
                <a:latin typeface="Arial" charset="0"/>
              </a:rPr>
              <a:t>Background extinction rate: </a:t>
            </a:r>
            <a:r>
              <a:rPr lang="en-US" sz="1400">
                <a:latin typeface="Arial" charset="0"/>
              </a:rPr>
              <a:t>is the global average rate of extinction of taxa through time. </a:t>
            </a:r>
            <a:endParaRPr lang="en-US" sz="1400" b="1">
              <a:latin typeface="Arial" charset="0"/>
            </a:endParaRPr>
          </a:p>
          <a:p>
            <a:pPr eaLnBrk="1" hangingPunct="1">
              <a:lnSpc>
                <a:spcPct val="80000"/>
              </a:lnSpc>
            </a:pPr>
            <a:r>
              <a:rPr lang="en-US" sz="1400" b="1">
                <a:latin typeface="Arial" charset="0"/>
              </a:rPr>
              <a:t>Competition </a:t>
            </a:r>
            <a:r>
              <a:rPr lang="en-US" sz="1400">
                <a:latin typeface="Arial" charset="0"/>
              </a:rPr>
              <a:t>with aliens,</a:t>
            </a:r>
            <a:r>
              <a:rPr lang="en-US" sz="1400" b="1">
                <a:latin typeface="Arial" charset="0"/>
              </a:rPr>
              <a:t> </a:t>
            </a:r>
            <a:r>
              <a:rPr lang="en-US" sz="1400">
                <a:latin typeface="Arial" charset="0"/>
              </a:rPr>
              <a:t>and invasive species is one of the recent causes of extinction. </a:t>
            </a:r>
          </a:p>
          <a:p>
            <a:pPr eaLnBrk="1" hangingPunct="1">
              <a:lnSpc>
                <a:spcPct val="80000"/>
              </a:lnSpc>
            </a:pPr>
            <a:r>
              <a:rPr lang="en-US" sz="1400" b="1">
                <a:latin typeface="Arial" charset="0"/>
              </a:rPr>
              <a:t>Environmental variation</a:t>
            </a:r>
            <a:r>
              <a:rPr lang="en-US" sz="1400">
                <a:latin typeface="Arial" charset="0"/>
              </a:rPr>
              <a:t> like rainfall periods, pollution ect. can cause local extinction. Important is the time span of environmental changes. For example, long-lived species must survive short-term fluctuations in the environment and reproduce if the conditions are suitable. </a:t>
            </a:r>
            <a:endParaRPr lang="en-US" sz="1400" b="1">
              <a:latin typeface="Arial" charset="0"/>
            </a:endParaRPr>
          </a:p>
          <a:p>
            <a:pPr eaLnBrk="1" hangingPunct="1">
              <a:lnSpc>
                <a:spcPct val="80000"/>
              </a:lnSpc>
            </a:pPr>
            <a:r>
              <a:rPr lang="en-US" sz="1400" b="1">
                <a:latin typeface="Arial" charset="0"/>
              </a:rPr>
              <a:t>Extinct </a:t>
            </a:r>
            <a:r>
              <a:rPr lang="en-US" sz="1400">
                <a:latin typeface="Arial" charset="0"/>
              </a:rPr>
              <a:t>species are those for which there is no doubt that the last member of this species is died. </a:t>
            </a:r>
            <a:endParaRPr lang="en-US" sz="1400" b="1">
              <a:latin typeface="Arial" charset="0"/>
            </a:endParaRPr>
          </a:p>
          <a:p>
            <a:pPr eaLnBrk="1" hangingPunct="1">
              <a:lnSpc>
                <a:spcPct val="80000"/>
              </a:lnSpc>
            </a:pPr>
            <a:r>
              <a:rPr lang="en-US" sz="1400" b="1">
                <a:latin typeface="Arial" charset="0"/>
              </a:rPr>
              <a:t>Global extinction </a:t>
            </a:r>
            <a:r>
              <a:rPr lang="en-US" sz="1400">
                <a:latin typeface="Arial" charset="0"/>
              </a:rPr>
              <a:t>refers to the extinction of all members of a species in all of its constituent populations. </a:t>
            </a:r>
            <a:endParaRPr lang="en-US" sz="1400" b="1">
              <a:latin typeface="Arial" charset="0"/>
            </a:endParaRPr>
          </a:p>
          <a:p>
            <a:pPr eaLnBrk="1" hangingPunct="1">
              <a:lnSpc>
                <a:spcPct val="80000"/>
              </a:lnSpc>
            </a:pPr>
            <a:r>
              <a:rPr lang="en-US" sz="1400" b="1">
                <a:latin typeface="Arial" charset="0"/>
              </a:rPr>
              <a:t>Habitat loss</a:t>
            </a:r>
            <a:r>
              <a:rPr lang="en-US" sz="1400">
                <a:latin typeface="Arial" charset="0"/>
              </a:rPr>
              <a:t> does not evoke an adaptive response of the individuals. Due to the lost resources (food, living space, nesting sites ect.), the risk of extinction increases dramatically. </a:t>
            </a:r>
          </a:p>
          <a:p>
            <a:pPr eaLnBrk="1" hangingPunct="1">
              <a:lnSpc>
                <a:spcPct val="80000"/>
              </a:lnSpc>
            </a:pPr>
            <a:r>
              <a:rPr lang="en-US" sz="1400" b="1">
                <a:latin typeface="Arial" charset="0"/>
              </a:rPr>
              <a:t>Local</a:t>
            </a:r>
            <a:r>
              <a:rPr lang="en-US" sz="1400">
                <a:latin typeface="Arial" charset="0"/>
              </a:rPr>
              <a:t> </a:t>
            </a:r>
            <a:r>
              <a:rPr lang="en-US" sz="1400" b="1">
                <a:latin typeface="Arial" charset="0"/>
              </a:rPr>
              <a:t>extinction</a:t>
            </a:r>
            <a:r>
              <a:rPr lang="en-US" sz="1400">
                <a:latin typeface="Arial" charset="0"/>
              </a:rPr>
              <a:t> refers to the extinction of a single population in a spatially separated habitat. </a:t>
            </a:r>
            <a:endParaRPr lang="en-US" sz="1400" b="1">
              <a:latin typeface="Arial" charset="0"/>
            </a:endParaRPr>
          </a:p>
          <a:p>
            <a:pPr eaLnBrk="1" hangingPunct="1">
              <a:lnSpc>
                <a:spcPct val="80000"/>
              </a:lnSpc>
            </a:pPr>
            <a:r>
              <a:rPr lang="en-US" sz="1400" b="1">
                <a:latin typeface="Arial" charset="0"/>
              </a:rPr>
              <a:t>Mass extinction</a:t>
            </a:r>
            <a:r>
              <a:rPr lang="en-US" sz="1400">
                <a:latin typeface="Arial" charset="0"/>
              </a:rPr>
              <a:t> refers to short periods of geological time in which many species in unrelated taxa become extinct.  </a:t>
            </a:r>
            <a:endParaRPr lang="en-US" sz="1400" b="1">
              <a:latin typeface="Arial" charset="0"/>
            </a:endParaRPr>
          </a:p>
          <a:p>
            <a:pPr eaLnBrk="1" hangingPunct="1">
              <a:lnSpc>
                <a:spcPct val="80000"/>
              </a:lnSpc>
            </a:pPr>
            <a:r>
              <a:rPr lang="en-US" sz="1400" b="1">
                <a:latin typeface="Arial" charset="0"/>
              </a:rPr>
              <a:t>Presumed extinct</a:t>
            </a:r>
            <a:r>
              <a:rPr lang="en-US" sz="1400">
                <a:latin typeface="Arial" charset="0"/>
              </a:rPr>
              <a:t> species are those which that have not been located in the wild for the last 50 years. </a:t>
            </a:r>
            <a:endParaRPr lang="en-US" sz="1400" b="1">
              <a:latin typeface="Arial" charset="0"/>
            </a:endParaRPr>
          </a:p>
          <a:p>
            <a:pPr eaLnBrk="1" hangingPunct="1">
              <a:lnSpc>
                <a:spcPct val="80000"/>
              </a:lnSpc>
            </a:pPr>
            <a:r>
              <a:rPr lang="en-US" sz="1400" b="1">
                <a:latin typeface="Arial" charset="0"/>
              </a:rPr>
              <a:t>Probability of extinction</a:t>
            </a:r>
            <a:r>
              <a:rPr lang="en-US" sz="1400">
                <a:latin typeface="Arial" charset="0"/>
              </a:rPr>
              <a:t> specifies the chance that a certain population will extinct within a certain time horizon. </a:t>
            </a:r>
            <a:endParaRPr lang="en-US" sz="1400" b="1">
              <a:latin typeface="Arial" charset="0"/>
            </a:endParaRPr>
          </a:p>
          <a:p>
            <a:pPr eaLnBrk="1" hangingPunct="1">
              <a:lnSpc>
                <a:spcPct val="80000"/>
              </a:lnSpc>
            </a:pPr>
            <a:r>
              <a:rPr lang="en-US" sz="1400" b="1">
                <a:latin typeface="Arial" charset="0"/>
              </a:rPr>
              <a:t>Quasiextinction </a:t>
            </a:r>
            <a:r>
              <a:rPr lang="en-US" sz="1400">
                <a:latin typeface="Arial" charset="0"/>
              </a:rPr>
              <a:t>risk is the chance of crossing a small population threshold being unacceptable for conservation, management, economic or aesthetic purposes. </a:t>
            </a:r>
            <a:endParaRPr lang="en-US" sz="1400" b="1">
              <a:latin typeface="Arial" charset="0"/>
            </a:endParaRPr>
          </a:p>
          <a:p>
            <a:pPr eaLnBrk="1" hangingPunct="1">
              <a:lnSpc>
                <a:spcPct val="80000"/>
              </a:lnSpc>
            </a:pPr>
            <a:r>
              <a:rPr lang="en-US" sz="1400" b="1">
                <a:latin typeface="Arial" charset="0"/>
              </a:rPr>
              <a:t>Risk assessment</a:t>
            </a:r>
            <a:r>
              <a:rPr lang="en-US" sz="1400">
                <a:latin typeface="Arial" charset="0"/>
              </a:rPr>
              <a:t> is defined by Rowe (1977) as the process of obtaining quantitative and qualitative measures of risk levels. </a:t>
            </a:r>
            <a:endParaRPr lang="en-US" sz="1400" b="1">
              <a:latin typeface="Arial" charset="0"/>
            </a:endParaRPr>
          </a:p>
          <a:p>
            <a:pPr eaLnBrk="1" hangingPunct="1">
              <a:lnSpc>
                <a:spcPct val="80000"/>
              </a:lnSpc>
            </a:pPr>
            <a:r>
              <a:rPr lang="en-US" sz="1400" b="1">
                <a:latin typeface="Arial" charset="0"/>
              </a:rPr>
              <a:t>Time to extinction</a:t>
            </a:r>
            <a:r>
              <a:rPr lang="en-US" sz="1400">
                <a:latin typeface="Arial" charset="0"/>
              </a:rPr>
              <a:t> is a variable which is often used in models to express the risk of extinction. The following histogram shows the time of extinction produced with 1000 simulations. </a:t>
            </a:r>
            <a:endParaRPr lang="en-US" sz="1400" b="1">
              <a:latin typeface="Arial"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GB">
                <a:latin typeface="Arial" charset="0"/>
              </a:rPr>
              <a:t>Time to extinction</a:t>
            </a:r>
          </a:p>
        </p:txBody>
      </p:sp>
      <p:sp>
        <p:nvSpPr>
          <p:cNvPr id="51203" name="Rectangle 3"/>
          <p:cNvSpPr>
            <a:spLocks noGrp="1" noChangeArrowheads="1"/>
          </p:cNvSpPr>
          <p:nvPr>
            <p:ph type="body" idx="1"/>
          </p:nvPr>
        </p:nvSpPr>
        <p:spPr>
          <a:xfrm>
            <a:off x="457200" y="4343400"/>
            <a:ext cx="8229600" cy="1782763"/>
          </a:xfrm>
        </p:spPr>
        <p:txBody>
          <a:bodyPr/>
          <a:lstStyle/>
          <a:p>
            <a:pPr eaLnBrk="1" hangingPunct="1">
              <a:lnSpc>
                <a:spcPct val="90000"/>
              </a:lnSpc>
            </a:pPr>
            <a:r>
              <a:rPr lang="en-US" sz="2400">
                <a:latin typeface="Arial" charset="0"/>
              </a:rPr>
              <a:t>The mean can be calculated but the shape of the distribution is more important. It shows that there is a high risk that the population go to extinct before the mean extinction time predicted. </a:t>
            </a:r>
            <a:endParaRPr lang="en-GB" sz="2400">
              <a:latin typeface="Arial" charset="0"/>
            </a:endParaRPr>
          </a:p>
        </p:txBody>
      </p:sp>
      <p:pic>
        <p:nvPicPr>
          <p:cNvPr id="51204" name="Picture 4" descr="his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43000"/>
            <a:ext cx="6400800" cy="3092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atin typeface="Arial" charset="0"/>
              </a:rPr>
              <a:t>Intro to Case Study 1.</a:t>
            </a:r>
            <a:endParaRPr lang="en-GB">
              <a:latin typeface="Arial" charset="0"/>
            </a:endParaRPr>
          </a:p>
        </p:txBody>
      </p:sp>
      <p:pic>
        <p:nvPicPr>
          <p:cNvPr id="5222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001000" cy="48101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5123" name="Rectangle 3"/>
          <p:cNvSpPr>
            <a:spLocks noGrp="1" noChangeArrowheads="1"/>
          </p:cNvSpPr>
          <p:nvPr>
            <p:ph type="body" idx="1"/>
          </p:nvPr>
        </p:nvSpPr>
        <p:spPr/>
        <p:txBody>
          <a:bodyPr/>
          <a:lstStyle/>
          <a:p>
            <a:pPr eaLnBrk="1" hangingPunct="1">
              <a:lnSpc>
                <a:spcPct val="90000"/>
              </a:lnSpc>
            </a:pPr>
            <a:r>
              <a:rPr lang="en-US" sz="2400" dirty="0">
                <a:latin typeface="Arial" charset="0"/>
              </a:rPr>
              <a:t>…thus the concept of </a:t>
            </a:r>
            <a:r>
              <a:rPr lang="en-US" sz="2400" dirty="0" smtClean="0">
                <a:latin typeface="Arial" charset="0"/>
              </a:rPr>
              <a:t>“risk </a:t>
            </a:r>
            <a:r>
              <a:rPr lang="en-US" sz="2400" dirty="0">
                <a:latin typeface="Arial" charset="0"/>
              </a:rPr>
              <a:t>assessment" in the conservation of species. </a:t>
            </a:r>
          </a:p>
          <a:p>
            <a:pPr eaLnBrk="1" hangingPunct="1">
              <a:lnSpc>
                <a:spcPct val="90000"/>
              </a:lnSpc>
            </a:pPr>
            <a:r>
              <a:rPr lang="en-US" sz="2400" dirty="0">
                <a:latin typeface="Arial" charset="0"/>
              </a:rPr>
              <a:t>Risk assessment requires the definition of processes which influence the births and </a:t>
            </a:r>
            <a:r>
              <a:rPr lang="en-US" sz="2400" dirty="0" smtClean="0">
                <a:latin typeface="Arial" charset="0"/>
              </a:rPr>
              <a:t>deaths (demography) </a:t>
            </a:r>
            <a:endParaRPr lang="en-US" sz="2400" dirty="0">
              <a:latin typeface="Arial" charset="0"/>
            </a:endParaRPr>
          </a:p>
          <a:p>
            <a:pPr lvl="1" eaLnBrk="1" hangingPunct="1">
              <a:lnSpc>
                <a:spcPct val="90000"/>
              </a:lnSpc>
            </a:pPr>
            <a:r>
              <a:rPr lang="en-US" sz="2000" dirty="0">
                <a:latin typeface="Arial" charset="0"/>
              </a:rPr>
              <a:t>This is especially important if the number of individuals in the population is small. </a:t>
            </a:r>
          </a:p>
          <a:p>
            <a:pPr eaLnBrk="1" hangingPunct="1">
              <a:lnSpc>
                <a:spcPct val="90000"/>
              </a:lnSpc>
            </a:pPr>
            <a:r>
              <a:rPr lang="en-US" sz="2400" dirty="0">
                <a:latin typeface="Arial" charset="0"/>
              </a:rPr>
              <a:t>Even if  information is rare, resource managers may still be called upon to make decisions: </a:t>
            </a:r>
          </a:p>
          <a:p>
            <a:pPr lvl="1" eaLnBrk="1" hangingPunct="1">
              <a:lnSpc>
                <a:spcPct val="90000"/>
              </a:lnSpc>
            </a:pPr>
            <a:r>
              <a:rPr lang="en-US" sz="2000" dirty="0">
                <a:latin typeface="Arial" charset="0"/>
              </a:rPr>
              <a:t>How should a stocking program be managed? </a:t>
            </a:r>
          </a:p>
          <a:p>
            <a:pPr lvl="1" eaLnBrk="1" hangingPunct="1">
              <a:lnSpc>
                <a:spcPct val="90000"/>
              </a:lnSpc>
            </a:pPr>
            <a:r>
              <a:rPr lang="en-US" sz="2000" dirty="0">
                <a:latin typeface="Arial" charset="0"/>
              </a:rPr>
              <a:t>Where should re-introductions be planned to optimize results? </a:t>
            </a:r>
          </a:p>
          <a:p>
            <a:pPr lvl="1" eaLnBrk="1" hangingPunct="1">
              <a:lnSpc>
                <a:spcPct val="90000"/>
              </a:lnSpc>
            </a:pPr>
            <a:r>
              <a:rPr lang="en-US" sz="2000" dirty="0">
                <a:latin typeface="Arial" charset="0"/>
              </a:rPr>
              <a:t>Is it better to spend resources to combat poaching or to enhance or extend habitat? </a:t>
            </a:r>
            <a:endParaRPr lang="en-GB" sz="2000" dirty="0">
              <a:latin typeface="Arial"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3251" name="Rectangle 3"/>
          <p:cNvSpPr>
            <a:spLocks noGrp="1" noChangeArrowheads="1"/>
          </p:cNvSpPr>
          <p:nvPr>
            <p:ph type="body" idx="1"/>
          </p:nvPr>
        </p:nvSpPr>
        <p:spPr/>
        <p:txBody>
          <a:bodyPr/>
          <a:lstStyle/>
          <a:p>
            <a:pPr eaLnBrk="1" hangingPunct="1">
              <a:lnSpc>
                <a:spcPct val="80000"/>
              </a:lnSpc>
            </a:pPr>
            <a:r>
              <a:rPr lang="en-US" sz="1800">
                <a:latin typeface="Arial" charset="0"/>
              </a:rPr>
              <a:t>This example bases on demographical studies about the white rhinoceros </a:t>
            </a:r>
            <a:r>
              <a:rPr lang="en-US" sz="1800" i="1">
                <a:latin typeface="Arial" charset="0"/>
              </a:rPr>
              <a:t>Ceratotherium simum simum</a:t>
            </a:r>
            <a:r>
              <a:rPr lang="en-US" sz="1800">
                <a:latin typeface="Arial" charset="0"/>
              </a:rPr>
              <a:t> at the Ndumu Reserve (Conway &amp; Goodman, 1989). Ndumu is located at the Mozambique coastal plan. Its size is about 116 km</a:t>
            </a:r>
            <a:r>
              <a:rPr lang="en-US" sz="1800" baseline="30000">
                <a:latin typeface="Arial" charset="0"/>
              </a:rPr>
              <a:t>2</a:t>
            </a:r>
            <a:r>
              <a:rPr lang="en-US" sz="1800">
                <a:latin typeface="Arial" charset="0"/>
              </a:rPr>
              <a:t>.  The population was established in 1961 - 1963 by introduction of 20 individuals.  </a:t>
            </a:r>
            <a:br>
              <a:rPr lang="en-US" sz="1800">
                <a:latin typeface="Arial" charset="0"/>
              </a:rPr>
            </a:br>
            <a:endParaRPr lang="en-US" sz="1800">
              <a:latin typeface="Arial" charset="0"/>
            </a:endParaRPr>
          </a:p>
        </p:txBody>
      </p:sp>
      <p:pic>
        <p:nvPicPr>
          <p:cNvPr id="53252"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4800600" y="3140075"/>
            <a:ext cx="4143375" cy="2752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53253"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 y="3116263"/>
            <a:ext cx="4191000" cy="27749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4"/>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4275" name="Rectangle 5"/>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4276" name="Text Box 6"/>
          <p:cNvSpPr txBox="1">
            <a:spLocks noChangeArrowheads="1"/>
          </p:cNvSpPr>
          <p:nvPr/>
        </p:nvSpPr>
        <p:spPr bwMode="auto">
          <a:xfrm>
            <a:off x="5181600" y="4343400"/>
            <a:ext cx="2667000" cy="779463"/>
          </a:xfrm>
          <a:prstGeom prst="rect">
            <a:avLst/>
          </a:prstGeom>
          <a:gradFill rotWithShape="1">
            <a:gsLst>
              <a:gs pos="0">
                <a:schemeClr val="tx1">
                  <a:alpha val="39998"/>
                </a:schemeClr>
              </a:gs>
              <a:gs pos="100000">
                <a:schemeClr val="tx1">
                  <a:alpha val="39998"/>
                </a:schemeClr>
              </a:gs>
            </a:gsLst>
            <a:lin ang="5400000" scaled="1"/>
          </a:gra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b="2505"/>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299" name="Rectangle 3"/>
          <p:cNvSpPr>
            <a:spLocks noChangeArrowheads="1"/>
          </p:cNvSpPr>
          <p:nvPr/>
        </p:nvSpPr>
        <p:spPr bwMode="auto">
          <a:xfrm>
            <a:off x="4800600" y="4419600"/>
            <a:ext cx="304800" cy="228600"/>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55300" name="Text Box 4"/>
          <p:cNvSpPr txBox="1">
            <a:spLocks noChangeArrowheads="1"/>
          </p:cNvSpPr>
          <p:nvPr/>
        </p:nvSpPr>
        <p:spPr bwMode="auto">
          <a:xfrm>
            <a:off x="5105400" y="4343400"/>
            <a:ext cx="2971800" cy="7794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Ndumu Game Reserve</a:t>
            </a:r>
          </a:p>
          <a:p>
            <a:pPr eaLnBrk="1" hangingPunct="1">
              <a:spcBef>
                <a:spcPct val="50000"/>
              </a:spcBef>
            </a:pPr>
            <a:r>
              <a:rPr lang="de-DE" b="1">
                <a:solidFill>
                  <a:srgbClr val="FF3300"/>
                </a:solidFill>
              </a:rPr>
              <a:t>       - South Africa</a:t>
            </a:r>
          </a:p>
        </p:txBody>
      </p:sp>
      <p:pic>
        <p:nvPicPr>
          <p:cNvPr id="553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76325"/>
            <a:ext cx="9020175" cy="5553075"/>
          </a:xfrm>
          <a:prstGeom prst="rect">
            <a:avLst/>
          </a:prstGeom>
          <a:noFill/>
          <a:ln w="38100">
            <a:solidFill>
              <a:srgbClr val="FF33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55302" name="Freeform 6"/>
          <p:cNvSpPr>
            <a:spLocks/>
          </p:cNvSpPr>
          <p:nvPr/>
        </p:nvSpPr>
        <p:spPr bwMode="auto">
          <a:xfrm>
            <a:off x="190500" y="2463800"/>
            <a:ext cx="8699500" cy="4114800"/>
          </a:xfrm>
          <a:custGeom>
            <a:avLst/>
            <a:gdLst>
              <a:gd name="T0" fmla="*/ 2147483647 w 5480"/>
              <a:gd name="T1" fmla="*/ 2147483647 h 2592"/>
              <a:gd name="T2" fmla="*/ 0 w 5480"/>
              <a:gd name="T3" fmla="*/ 2147483647 h 2592"/>
              <a:gd name="T4" fmla="*/ 2147483647 w 5480"/>
              <a:gd name="T5" fmla="*/ 2147483647 h 2592"/>
              <a:gd name="T6" fmla="*/ 2147483647 w 5480"/>
              <a:gd name="T7" fmla="*/ 2147483647 h 2592"/>
              <a:gd name="T8" fmla="*/ 2147483647 w 5480"/>
              <a:gd name="T9" fmla="*/ 2147483647 h 2592"/>
              <a:gd name="T10" fmla="*/ 2147483647 w 5480"/>
              <a:gd name="T11" fmla="*/ 0 h 259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80" h="2592">
                <a:moveTo>
                  <a:pt x="24" y="88"/>
                </a:moveTo>
                <a:lnTo>
                  <a:pt x="0" y="824"/>
                </a:lnTo>
                <a:lnTo>
                  <a:pt x="5376" y="2592"/>
                </a:lnTo>
                <a:lnTo>
                  <a:pt x="5424" y="920"/>
                </a:lnTo>
                <a:lnTo>
                  <a:pt x="5480" y="688"/>
                </a:lnTo>
                <a:lnTo>
                  <a:pt x="5456" y="0"/>
                </a:lnTo>
              </a:path>
            </a:pathLst>
          </a:custGeom>
          <a:noFill/>
          <a:ln w="28575" cap="flat" cmpd="sng">
            <a:solidFill>
              <a:srgbClr val="FFFF00"/>
            </a:solidFill>
            <a:prstDash val="sysDot"/>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a:lstStyle/>
          <a:p>
            <a:endParaRPr lang="en-US"/>
          </a:p>
        </p:txBody>
      </p:sp>
      <p:pic>
        <p:nvPicPr>
          <p:cNvPr id="55303" name="Picture 7"/>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4800" y="5029200"/>
            <a:ext cx="2133600" cy="13477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6323" name="Rectangle 3"/>
          <p:cNvSpPr>
            <a:spLocks noGrp="1" noChangeArrowheads="1"/>
          </p:cNvSpPr>
          <p:nvPr>
            <p:ph type="body" idx="1"/>
          </p:nvPr>
        </p:nvSpPr>
        <p:spPr/>
        <p:txBody>
          <a:bodyPr/>
          <a:lstStyle/>
          <a:p>
            <a:pPr eaLnBrk="1" hangingPunct="1">
              <a:lnSpc>
                <a:spcPct val="80000"/>
              </a:lnSpc>
            </a:pPr>
            <a:r>
              <a:rPr lang="en-US" sz="1800">
                <a:latin typeface="Arial" charset="0"/>
              </a:rPr>
              <a:t>Since rhinoceroses prefer dense woodland and thickets in the Ndumu Reserve, they are difficult to observe. Thus demographic data are scarce. The report of Conway &amp; Goodman (1989) contains the following information: </a:t>
            </a:r>
          </a:p>
          <a:p>
            <a:pPr lvl="1" eaLnBrk="1" hangingPunct="1">
              <a:lnSpc>
                <a:spcPct val="80000"/>
              </a:lnSpc>
            </a:pPr>
            <a:r>
              <a:rPr lang="en-US" sz="1600">
                <a:latin typeface="Arial" charset="0"/>
              </a:rPr>
              <a:t> 57 individuals are in the population in 1986. This number can be subdivided into 18 males, 27 females, 4 yearlings, and 8 juveniles. In 1986, a total of 35 females were present. </a:t>
            </a:r>
          </a:p>
          <a:p>
            <a:pPr lvl="1" eaLnBrk="1" hangingPunct="1">
              <a:lnSpc>
                <a:spcPct val="80000"/>
              </a:lnSpc>
            </a:pPr>
            <a:r>
              <a:rPr lang="en-US" sz="1600">
                <a:latin typeface="Arial" charset="0"/>
              </a:rPr>
              <a:t> the mean density is 0.49 km-2 which is a bit lower than in other reserves. </a:t>
            </a:r>
          </a:p>
          <a:p>
            <a:pPr lvl="1" eaLnBrk="1" hangingPunct="1">
              <a:lnSpc>
                <a:spcPct val="80000"/>
              </a:lnSpc>
            </a:pPr>
            <a:r>
              <a:rPr lang="en-US" sz="1600">
                <a:latin typeface="Arial" charset="0"/>
              </a:rPr>
              <a:t> within the preferred habitat, the density can reach 2.68 km-2. </a:t>
            </a:r>
          </a:p>
          <a:p>
            <a:pPr lvl="1" eaLnBrk="1" hangingPunct="1">
              <a:lnSpc>
                <a:spcPct val="80000"/>
              </a:lnSpc>
            </a:pPr>
            <a:r>
              <a:rPr lang="en-US" sz="1600">
                <a:latin typeface="Arial" charset="0"/>
              </a:rPr>
              <a:t>the estimated per capita birth rate is 0.14 per year. </a:t>
            </a:r>
          </a:p>
          <a:p>
            <a:pPr lvl="1" eaLnBrk="1" hangingPunct="1">
              <a:lnSpc>
                <a:spcPct val="80000"/>
              </a:lnSpc>
            </a:pPr>
            <a:r>
              <a:rPr lang="en-US" sz="1600">
                <a:latin typeface="Arial" charset="0"/>
              </a:rPr>
              <a:t>the per capita death rate is 0.08 per year. </a:t>
            </a:r>
          </a:p>
          <a:p>
            <a:pPr lvl="1" eaLnBrk="1" hangingPunct="1">
              <a:lnSpc>
                <a:spcPct val="80000"/>
              </a:lnSpc>
            </a:pPr>
            <a:r>
              <a:rPr lang="en-US" sz="1600">
                <a:latin typeface="Arial" charset="0"/>
              </a:rPr>
              <a:t>there is a 50% death rate in the transition from juvenile to yearling. </a:t>
            </a:r>
          </a:p>
        </p:txBody>
      </p:sp>
      <p:pic>
        <p:nvPicPr>
          <p:cNvPr id="56324"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t="2417"/>
          <a:stretch>
            <a:fillRect/>
          </a:stretch>
        </p:blipFill>
        <p:spPr bwMode="auto">
          <a:xfrm>
            <a:off x="2895600" y="4437063"/>
            <a:ext cx="3352800" cy="21875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6"/>
          <p:cNvSpPr>
            <a:spLocks noGrp="1" noChangeArrowheads="1"/>
          </p:cNvSpPr>
          <p:nvPr>
            <p:ph type="body" idx="1"/>
          </p:nvPr>
        </p:nvSpPr>
        <p:spPr>
          <a:xfrm>
            <a:off x="457200" y="5105400"/>
            <a:ext cx="8229600" cy="1524000"/>
          </a:xfrm>
        </p:spPr>
        <p:txBody>
          <a:bodyPr/>
          <a:lstStyle/>
          <a:p>
            <a:pPr eaLnBrk="1" hangingPunct="1">
              <a:lnSpc>
                <a:spcPct val="80000"/>
              </a:lnSpc>
            </a:pPr>
            <a:r>
              <a:rPr lang="en-US" sz="2000">
                <a:latin typeface="Arial" charset="0"/>
              </a:rPr>
              <a:t>The population home ranges vary in size and location</a:t>
            </a:r>
          </a:p>
          <a:p>
            <a:pPr eaLnBrk="1" hangingPunct="1">
              <a:lnSpc>
                <a:spcPct val="80000"/>
              </a:lnSpc>
            </a:pPr>
            <a:r>
              <a:rPr lang="en-US" sz="2000">
                <a:latin typeface="Arial" charset="0"/>
              </a:rPr>
              <a:t>The western zone of the park appears more favorable due to better forest coverage.</a:t>
            </a:r>
          </a:p>
          <a:p>
            <a:pPr eaLnBrk="1" hangingPunct="1">
              <a:lnSpc>
                <a:spcPct val="80000"/>
              </a:lnSpc>
            </a:pPr>
            <a:r>
              <a:rPr lang="en-US" sz="2000">
                <a:latin typeface="Arial" charset="0"/>
              </a:rPr>
              <a:t>Given a positive growth rate, the population could increase to densities above optimal, thus periodic culling may be required.</a:t>
            </a:r>
          </a:p>
        </p:txBody>
      </p:sp>
      <p:sp>
        <p:nvSpPr>
          <p:cNvPr id="57347" name="Rectangle 7"/>
          <p:cNvSpPr>
            <a:spLocks noGrp="1" noChangeArrowheads="1"/>
          </p:cNvSpPr>
          <p:nvPr>
            <p:ph type="title"/>
          </p:nvPr>
        </p:nvSpPr>
        <p:spPr/>
        <p:txBody>
          <a:bodyPr/>
          <a:lstStyle/>
          <a:p>
            <a:pPr eaLnBrk="1" hangingPunct="1"/>
            <a:endParaRPr lang="en-US">
              <a:latin typeface="Arial" charset="0"/>
            </a:endParaRPr>
          </a:p>
        </p:txBody>
      </p:sp>
      <p:pic>
        <p:nvPicPr>
          <p:cNvPr id="57348" name="Picture 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04800" y="84138"/>
            <a:ext cx="8696325" cy="48688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pPr eaLnBrk="1" hangingPunct="1"/>
            <a:r>
              <a:rPr lang="en-US" sz="4000">
                <a:latin typeface="Arial" charset="0"/>
              </a:rPr>
              <a:t>Population models for the White rhinoceros on Ndumu Reserve</a:t>
            </a:r>
            <a:endParaRPr lang="en-GB" sz="4000">
              <a:latin typeface="Arial" charset="0"/>
            </a:endParaRPr>
          </a:p>
        </p:txBody>
      </p:sp>
      <p:sp>
        <p:nvSpPr>
          <p:cNvPr id="58371" name="Rectangle 3"/>
          <p:cNvSpPr>
            <a:spLocks noGrp="1" noChangeArrowheads="1"/>
          </p:cNvSpPr>
          <p:nvPr>
            <p:ph type="body" idx="1"/>
          </p:nvPr>
        </p:nvSpPr>
        <p:spPr/>
        <p:txBody>
          <a:bodyPr/>
          <a:lstStyle/>
          <a:p>
            <a:pPr eaLnBrk="1" hangingPunct="1">
              <a:lnSpc>
                <a:spcPct val="90000"/>
              </a:lnSpc>
            </a:pPr>
            <a:r>
              <a:rPr lang="en-US">
                <a:latin typeface="Arial" charset="0"/>
              </a:rPr>
              <a:t>We will explore population control strategies. </a:t>
            </a:r>
          </a:p>
          <a:p>
            <a:pPr lvl="1" eaLnBrk="1" hangingPunct="1">
              <a:lnSpc>
                <a:spcPct val="90000"/>
              </a:lnSpc>
            </a:pPr>
            <a:r>
              <a:rPr lang="en-US">
                <a:latin typeface="Arial" charset="0"/>
              </a:rPr>
              <a:t>Create a ceiling</a:t>
            </a:r>
          </a:p>
          <a:p>
            <a:pPr lvl="1" eaLnBrk="1" hangingPunct="1">
              <a:lnSpc>
                <a:spcPct val="90000"/>
              </a:lnSpc>
            </a:pPr>
            <a:r>
              <a:rPr lang="en-US">
                <a:latin typeface="Arial" charset="0"/>
              </a:rPr>
              <a:t>Remove a constant number of individuals per year</a:t>
            </a:r>
          </a:p>
          <a:p>
            <a:pPr eaLnBrk="1" hangingPunct="1">
              <a:lnSpc>
                <a:spcPct val="90000"/>
              </a:lnSpc>
            </a:pPr>
            <a:endParaRPr lang="en-US">
              <a:latin typeface="Arial" charset="0"/>
            </a:endParaRPr>
          </a:p>
          <a:p>
            <a:pPr eaLnBrk="1" hangingPunct="1">
              <a:lnSpc>
                <a:spcPct val="90000"/>
              </a:lnSpc>
            </a:pPr>
            <a:r>
              <a:rPr lang="en-US">
                <a:latin typeface="Arial" charset="0"/>
              </a:rPr>
              <a:t>Note: It will also be important to maintain the population (from the bottom-up) at levels that limit the probability of extinction</a:t>
            </a:r>
          </a:p>
          <a:p>
            <a:pPr eaLnBrk="1" hangingPunct="1">
              <a:lnSpc>
                <a:spcPct val="90000"/>
              </a:lnSpc>
            </a:pPr>
            <a:endParaRPr lang="en-GB" sz="1800">
              <a:latin typeface="Arial" charset="0"/>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GB">
                <a:latin typeface="Arial" charset="0"/>
              </a:rPr>
              <a:t>Exercises</a:t>
            </a:r>
          </a:p>
        </p:txBody>
      </p:sp>
      <p:sp>
        <p:nvSpPr>
          <p:cNvPr id="59395" name="Rectangle 3"/>
          <p:cNvSpPr>
            <a:spLocks noGrp="1" noChangeArrowheads="1"/>
          </p:cNvSpPr>
          <p:nvPr>
            <p:ph type="body" idx="1"/>
          </p:nvPr>
        </p:nvSpPr>
        <p:spPr/>
        <p:txBody>
          <a:bodyPr/>
          <a:lstStyle/>
          <a:p>
            <a:pPr marL="609600" indent="-609600" eaLnBrk="1" hangingPunct="1">
              <a:buFontTx/>
              <a:buAutoNum type="arabicPeriod"/>
            </a:pPr>
            <a:r>
              <a:rPr lang="en-US" sz="2800">
                <a:latin typeface="Arial" charset="0"/>
              </a:rPr>
              <a:t>Development of the population under natural conditions</a:t>
            </a:r>
            <a:endParaRPr lang="de-DE" sz="2800">
              <a:latin typeface="Arial" charset="0"/>
            </a:endParaRPr>
          </a:p>
          <a:p>
            <a:pPr marL="609600" indent="-609600" eaLnBrk="1" hangingPunct="1">
              <a:buFontTx/>
              <a:buAutoNum type="arabicPeriod"/>
            </a:pPr>
            <a:r>
              <a:rPr lang="en-US" sz="2800">
                <a:latin typeface="Arial" charset="0"/>
              </a:rPr>
              <a:t>Demographic stochasticity  </a:t>
            </a:r>
            <a:endParaRPr lang="de-DE" sz="2800">
              <a:latin typeface="Arial" charset="0"/>
            </a:endParaRPr>
          </a:p>
          <a:p>
            <a:pPr marL="609600" indent="-609600" eaLnBrk="1" hangingPunct="1">
              <a:buFontTx/>
              <a:buAutoNum type="arabicPeriod"/>
            </a:pPr>
            <a:r>
              <a:rPr lang="en-US" sz="2800">
                <a:latin typeface="Arial" charset="0"/>
              </a:rPr>
              <a:t>Environmental variation</a:t>
            </a:r>
          </a:p>
          <a:p>
            <a:pPr marL="609600" indent="-609600" eaLnBrk="1" hangingPunct="1">
              <a:buFontTx/>
              <a:buAutoNum type="arabicPeriod"/>
            </a:pPr>
            <a:r>
              <a:rPr lang="de-DE" sz="2800">
                <a:latin typeface="Arial" charset="0"/>
              </a:rPr>
              <a:t>Multiple simulations – PVA &amp; Quasi-extinction</a:t>
            </a:r>
          </a:p>
          <a:p>
            <a:pPr marL="609600" indent="-609600" eaLnBrk="1" hangingPunct="1">
              <a:buFontTx/>
              <a:buAutoNum type="arabicPeriod"/>
            </a:pPr>
            <a:r>
              <a:rPr lang="en-US" sz="2800">
                <a:latin typeface="Arial" charset="0"/>
              </a:rPr>
              <a:t>Poaching </a:t>
            </a:r>
            <a:endParaRPr lang="de-DE" sz="2800">
              <a:latin typeface="Arial" charset="0"/>
            </a:endParaRPr>
          </a:p>
          <a:p>
            <a:pPr marL="609600" indent="-609600" eaLnBrk="1" hangingPunct="1">
              <a:buFontTx/>
              <a:buAutoNum type="arabicPeriod"/>
            </a:pPr>
            <a:r>
              <a:rPr lang="en-US" sz="2800">
                <a:latin typeface="Arial" charset="0"/>
              </a:rPr>
              <a:t>Management options(e.g. population ceiling, removing a constant number per year)</a:t>
            </a:r>
            <a:endParaRPr lang="de-DE" sz="2800">
              <a:latin typeface="Arial"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0419" name="Rectangle 3"/>
          <p:cNvSpPr>
            <a:spLocks noGrp="1" noChangeArrowheads="1"/>
          </p:cNvSpPr>
          <p:nvPr>
            <p:ph type="body" idx="1"/>
          </p:nvPr>
        </p:nvSpPr>
        <p:spPr/>
        <p:txBody>
          <a:bodyPr/>
          <a:lstStyle/>
          <a:p>
            <a:pPr eaLnBrk="1" hangingPunct="1"/>
            <a:r>
              <a:rPr lang="en-GB">
                <a:latin typeface="Arial" charset="0"/>
              </a:rPr>
              <a:t>template</a:t>
            </a:r>
          </a:p>
        </p:txBody>
      </p:sp>
      <p:sp>
        <p:nvSpPr>
          <p:cNvPr id="6042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0421" name="Text Box 5"/>
          <p:cNvSpPr txBox="1">
            <a:spLocks noChangeArrowheads="1"/>
          </p:cNvSpPr>
          <p:nvPr/>
        </p:nvSpPr>
        <p:spPr bwMode="auto">
          <a:xfrm>
            <a:off x="533400" y="838200"/>
            <a:ext cx="8077200" cy="532453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smtClean="0"/>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a:t>	</a:t>
            </a:r>
            <a:r>
              <a:rPr lang="en-US" sz="4000" dirty="0" smtClean="0"/>
              <a:t>3.1. Case Study: White Rhino)</a:t>
            </a:r>
            <a:endParaRPr lang="en-US" sz="4000" dirty="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1443" name="Rectangle 3"/>
          <p:cNvSpPr>
            <a:spLocks noGrp="1" noChangeArrowheads="1"/>
          </p:cNvSpPr>
          <p:nvPr>
            <p:ph type="body" idx="1"/>
          </p:nvPr>
        </p:nvSpPr>
        <p:spPr>
          <a:xfrm>
            <a:off x="457200" y="1600200"/>
            <a:ext cx="8229600" cy="1752600"/>
          </a:xfrm>
        </p:spPr>
        <p:txBody>
          <a:bodyPr/>
          <a:lstStyle/>
          <a:p>
            <a:pPr eaLnBrk="1" hangingPunct="1">
              <a:lnSpc>
                <a:spcPct val="80000"/>
              </a:lnSpc>
            </a:pPr>
            <a:r>
              <a:rPr lang="en-GB" sz="2400">
                <a:solidFill>
                  <a:srgbClr val="333333"/>
                </a:solidFill>
                <a:latin typeface="Arial" charset="0"/>
              </a:rPr>
              <a:t>This procedure is time consuming. There is a faster implementation of this binomial distribution which can be used in an individual based model.</a:t>
            </a:r>
          </a:p>
          <a:p>
            <a:pPr eaLnBrk="1" hangingPunct="1">
              <a:lnSpc>
                <a:spcPct val="80000"/>
              </a:lnSpc>
            </a:pPr>
            <a:endParaRPr lang="en-GB" sz="2400">
              <a:solidFill>
                <a:srgbClr val="333333"/>
              </a:solidFill>
              <a:latin typeface="Arial" charset="0"/>
            </a:endParaRPr>
          </a:p>
          <a:p>
            <a:pPr eaLnBrk="1" hangingPunct="1">
              <a:lnSpc>
                <a:spcPct val="80000"/>
              </a:lnSpc>
            </a:pPr>
            <a:r>
              <a:rPr lang="en-GB" sz="2400">
                <a:solidFill>
                  <a:srgbClr val="333333"/>
                </a:solidFill>
                <a:latin typeface="Arial" charset="0"/>
              </a:rPr>
              <a:t>Solution: we use a so called </a:t>
            </a:r>
            <a:r>
              <a:rPr lang="en-GB" sz="2400" b="1" i="1">
                <a:solidFill>
                  <a:srgbClr val="333333"/>
                </a:solidFill>
                <a:latin typeface="Arial" charset="0"/>
              </a:rPr>
              <a:t>uniform distribution</a:t>
            </a:r>
            <a:r>
              <a:rPr lang="en-GB" sz="2400">
                <a:solidFill>
                  <a:srgbClr val="333333"/>
                </a:solidFill>
                <a:latin typeface="Arial" charset="0"/>
              </a:rPr>
              <a:t>:   </a:t>
            </a:r>
            <a:r>
              <a:rPr lang="en-GB" sz="2400">
                <a:latin typeface="Arial" charset="0"/>
              </a:rPr>
              <a:t> </a:t>
            </a:r>
            <a:endParaRPr lang="de-DE" sz="2400">
              <a:latin typeface="Arial" charset="0"/>
            </a:endParaRPr>
          </a:p>
        </p:txBody>
      </p:sp>
      <p:grpSp>
        <p:nvGrpSpPr>
          <p:cNvPr id="61444" name="Group 4"/>
          <p:cNvGrpSpPr>
            <a:grpSpLocks/>
          </p:cNvGrpSpPr>
          <p:nvPr/>
        </p:nvGrpSpPr>
        <p:grpSpPr bwMode="auto">
          <a:xfrm>
            <a:off x="2133600" y="3962400"/>
            <a:ext cx="4124325" cy="1555750"/>
            <a:chOff x="1344" y="2112"/>
            <a:chExt cx="2598" cy="980"/>
          </a:xfrm>
        </p:grpSpPr>
        <p:sp>
          <p:nvSpPr>
            <p:cNvPr id="61445" name="Text Box 5"/>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1446" name="Line 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7" name="Line 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8" name="Line 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49" name="Line 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1450" name="Text Box 10"/>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2467"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2468" name="Group 25"/>
          <p:cNvGrpSpPr>
            <a:grpSpLocks/>
          </p:cNvGrpSpPr>
          <p:nvPr/>
        </p:nvGrpSpPr>
        <p:grpSpPr bwMode="auto">
          <a:xfrm>
            <a:off x="2286000" y="4114800"/>
            <a:ext cx="4124325" cy="1555750"/>
            <a:chOff x="1344" y="2112"/>
            <a:chExt cx="2598" cy="980"/>
          </a:xfrm>
        </p:grpSpPr>
        <p:sp>
          <p:nvSpPr>
            <p:cNvPr id="62471" name="Text Box 26"/>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2472" name="Line 27"/>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3" name="Line 28"/>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4" name="Line 29"/>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5" name="Line 30"/>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2476" name="Text Box 31"/>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2469" name="Oval 32"/>
          <p:cNvSpPr>
            <a:spLocks noChangeArrowheads="1"/>
          </p:cNvSpPr>
          <p:nvPr/>
        </p:nvSpPr>
        <p:spPr bwMode="auto">
          <a:xfrm>
            <a:off x="2514600" y="4724400"/>
            <a:ext cx="609600" cy="609600"/>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2470" name="Text Box 33"/>
          <p:cNvSpPr txBox="1">
            <a:spLocks noChangeArrowheads="1"/>
          </p:cNvSpPr>
          <p:nvPr/>
        </p:nvSpPr>
        <p:spPr bwMode="auto">
          <a:xfrm>
            <a:off x="2514600" y="4800600"/>
            <a:ext cx="636588" cy="33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birth</a:t>
            </a:r>
            <a:endParaRPr lang="en-GB" sz="1600"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en-US" sz="4000">
                <a:latin typeface="Arial" charset="0"/>
              </a:rPr>
              <a:t>Introduction into the course concept </a:t>
            </a:r>
            <a:endParaRPr lang="en-GB" sz="4000">
              <a:latin typeface="Arial" charset="0"/>
            </a:endParaRPr>
          </a:p>
        </p:txBody>
      </p:sp>
      <p:sp>
        <p:nvSpPr>
          <p:cNvPr id="6147" name="Rectangle 3"/>
          <p:cNvSpPr>
            <a:spLocks noGrp="1" noChangeArrowheads="1"/>
          </p:cNvSpPr>
          <p:nvPr>
            <p:ph type="body" idx="1"/>
          </p:nvPr>
        </p:nvSpPr>
        <p:spPr/>
        <p:txBody>
          <a:bodyPr/>
          <a:lstStyle/>
          <a:p>
            <a:pPr eaLnBrk="1" hangingPunct="1">
              <a:lnSpc>
                <a:spcPct val="90000"/>
              </a:lnSpc>
            </a:pPr>
            <a:r>
              <a:rPr lang="en-US" sz="2400" dirty="0">
                <a:latin typeface="Arial" charset="0"/>
              </a:rPr>
              <a:t>Models can help in that purpose although they are simplified representations of reality. We can use them successfully as long as we consider that they are only abstractions of how we think nature operates. </a:t>
            </a:r>
          </a:p>
          <a:p>
            <a:pPr eaLnBrk="1" hangingPunct="1">
              <a:lnSpc>
                <a:spcPct val="90000"/>
              </a:lnSpc>
            </a:pPr>
            <a:r>
              <a:rPr lang="en-US" sz="2400" dirty="0">
                <a:latin typeface="Arial" charset="0"/>
              </a:rPr>
              <a:t>This course will give an introduction how questions in conservation biology can be formulated and answered by means of models which are developed for Population Viability Analyses (PVA). </a:t>
            </a:r>
          </a:p>
          <a:p>
            <a:pPr eaLnBrk="1" hangingPunct="1">
              <a:lnSpc>
                <a:spcPct val="90000"/>
              </a:lnSpc>
            </a:pPr>
            <a:r>
              <a:rPr lang="en-US" sz="2400" dirty="0">
                <a:latin typeface="Arial" charset="0"/>
              </a:rPr>
              <a:t>For further reading:</a:t>
            </a:r>
          </a:p>
          <a:p>
            <a:pPr lvl="1" eaLnBrk="1" hangingPunct="1">
              <a:lnSpc>
                <a:spcPct val="90000"/>
              </a:lnSpc>
            </a:pPr>
            <a:r>
              <a:rPr lang="en-US" sz="2000" dirty="0" err="1">
                <a:latin typeface="Arial" charset="0"/>
              </a:rPr>
              <a:t>M.A.Burgman</a:t>
            </a:r>
            <a:r>
              <a:rPr lang="en-US" sz="2000" dirty="0">
                <a:latin typeface="Arial" charset="0"/>
              </a:rPr>
              <a:t>, </a:t>
            </a:r>
            <a:r>
              <a:rPr lang="en-US" sz="2000" dirty="0" err="1">
                <a:latin typeface="Arial" charset="0"/>
              </a:rPr>
              <a:t>S.Ferson</a:t>
            </a:r>
            <a:r>
              <a:rPr lang="en-US" sz="2000" dirty="0">
                <a:latin typeface="Arial" charset="0"/>
              </a:rPr>
              <a:t> &amp; </a:t>
            </a:r>
            <a:r>
              <a:rPr lang="en-US" sz="2000" dirty="0" err="1">
                <a:latin typeface="Arial" charset="0"/>
              </a:rPr>
              <a:t>H.R.Akçakaya</a:t>
            </a:r>
            <a:r>
              <a:rPr lang="en-US" sz="2000" dirty="0">
                <a:latin typeface="Arial" charset="0"/>
              </a:rPr>
              <a:t>, 1993. "Risk assessment in conservation biology”</a:t>
            </a:r>
          </a:p>
          <a:p>
            <a:pPr lvl="1" eaLnBrk="1" hangingPunct="1">
              <a:lnSpc>
                <a:spcPct val="90000"/>
              </a:lnSpc>
            </a:pPr>
            <a:r>
              <a:rPr lang="en-US" sz="2000" dirty="0">
                <a:latin typeface="Arial" charset="0"/>
              </a:rPr>
              <a:t>William F. Morris &amp; Daniel F. </a:t>
            </a:r>
            <a:r>
              <a:rPr lang="en-US" sz="2000" dirty="0" err="1" smtClean="0">
                <a:latin typeface="Arial" charset="0"/>
              </a:rPr>
              <a:t>Doak</a:t>
            </a:r>
            <a:r>
              <a:rPr lang="en-US" sz="2000" dirty="0" smtClean="0">
                <a:latin typeface="Arial" charset="0"/>
              </a:rPr>
              <a:t>, 2002. </a:t>
            </a:r>
            <a:r>
              <a:rPr lang="en-US" sz="2000" dirty="0">
                <a:latin typeface="Arial" charset="0"/>
              </a:rPr>
              <a:t>"Quantitative Conservation Biology"</a:t>
            </a:r>
            <a:endParaRPr lang="en-GB" sz="2000" dirty="0">
              <a:latin typeface="Arial"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3491" name="Rectangle 3"/>
          <p:cNvSpPr>
            <a:spLocks noGrp="1" noChangeArrowheads="1"/>
          </p:cNvSpPr>
          <p:nvPr>
            <p:ph type="body" idx="1"/>
          </p:nvPr>
        </p:nvSpPr>
        <p:spPr>
          <a:xfrm>
            <a:off x="457200" y="1600200"/>
            <a:ext cx="8229600" cy="2209800"/>
          </a:xfrm>
        </p:spPr>
        <p:txBody>
          <a:bodyPr/>
          <a:lstStyle/>
          <a:p>
            <a:pPr eaLnBrk="1" hangingPunct="1">
              <a:lnSpc>
                <a:spcPct val="80000"/>
              </a:lnSpc>
            </a:pPr>
            <a:r>
              <a:rPr lang="en-GB" sz="2000">
                <a:solidFill>
                  <a:srgbClr val="333333"/>
                </a:solidFill>
                <a:latin typeface="Arial" charset="0"/>
              </a:rPr>
              <a:t>Assuming that there is a probability of </a:t>
            </a:r>
            <a:r>
              <a:rPr lang="de-DE" sz="2000">
                <a:solidFill>
                  <a:srgbClr val="333333"/>
                </a:solidFill>
                <a:latin typeface="Arial" charset="0"/>
              </a:rPr>
              <a:t>b = </a:t>
            </a:r>
            <a:r>
              <a:rPr lang="en-GB" sz="2000">
                <a:solidFill>
                  <a:srgbClr val="333333"/>
                </a:solidFill>
                <a:latin typeface="Arial" charset="0"/>
              </a:rPr>
              <a:t>0.14 that a female gives birth to a female calf</a:t>
            </a:r>
            <a:r>
              <a:rPr lang="de-DE" sz="2000">
                <a:solidFill>
                  <a:srgbClr val="333333"/>
                </a:solidFill>
                <a:latin typeface="Arial" charset="0"/>
              </a:rPr>
              <a:t> </a:t>
            </a:r>
            <a:r>
              <a:rPr lang="en-GB" sz="2000">
                <a:solidFill>
                  <a:srgbClr val="333333"/>
                </a:solidFill>
                <a:latin typeface="Arial" charset="0"/>
              </a:rPr>
              <a:t>each year.</a:t>
            </a:r>
          </a:p>
          <a:p>
            <a:pPr eaLnBrk="1" hangingPunct="1">
              <a:lnSpc>
                <a:spcPct val="80000"/>
              </a:lnSpc>
              <a:buFontTx/>
              <a:buNone/>
            </a:pPr>
            <a:r>
              <a:rPr lang="en-GB" sz="2000">
                <a:solidFill>
                  <a:srgbClr val="333333"/>
                </a:solidFill>
                <a:latin typeface="Arial" charset="0"/>
              </a:rPr>
              <a:t> </a:t>
            </a:r>
          </a:p>
          <a:p>
            <a:pPr eaLnBrk="1" hangingPunct="1">
              <a:lnSpc>
                <a:spcPct val="80000"/>
              </a:lnSpc>
            </a:pPr>
            <a:r>
              <a:rPr lang="en-GB" sz="2000">
                <a:solidFill>
                  <a:srgbClr val="333333"/>
                </a:solidFill>
                <a:latin typeface="Arial" charset="0"/>
              </a:rPr>
              <a:t>We then have a probability of </a:t>
            </a:r>
            <a:r>
              <a:rPr lang="de-DE" sz="2000">
                <a:solidFill>
                  <a:srgbClr val="333333"/>
                </a:solidFill>
                <a:latin typeface="Arial" charset="0"/>
              </a:rPr>
              <a:t>~b = </a:t>
            </a:r>
            <a:r>
              <a:rPr lang="en-GB" sz="2000">
                <a:solidFill>
                  <a:srgbClr val="333333"/>
                </a:solidFill>
                <a:latin typeface="Arial" charset="0"/>
              </a:rPr>
              <a:t>0.86 (0.86 = 1.00</a:t>
            </a:r>
            <a:r>
              <a:rPr lang="de-DE" sz="2000">
                <a:solidFill>
                  <a:srgbClr val="333333"/>
                </a:solidFill>
                <a:latin typeface="Arial" charset="0"/>
              </a:rPr>
              <a:t> – 0.14</a:t>
            </a:r>
            <a:r>
              <a:rPr lang="en-GB" sz="2000">
                <a:solidFill>
                  <a:srgbClr val="333333"/>
                </a:solidFill>
                <a:latin typeface="Arial" charset="0"/>
              </a:rPr>
              <a:t>) that a female will not have an</a:t>
            </a:r>
            <a:r>
              <a:rPr lang="de-DE" sz="2000">
                <a:solidFill>
                  <a:srgbClr val="333333"/>
                </a:solidFill>
                <a:latin typeface="Arial" charset="0"/>
              </a:rPr>
              <a:t> </a:t>
            </a:r>
            <a:r>
              <a:rPr lang="en-GB" sz="2000">
                <a:solidFill>
                  <a:srgbClr val="333333"/>
                </a:solidFill>
                <a:latin typeface="Arial" charset="0"/>
              </a:rPr>
              <a:t>offspring. </a:t>
            </a:r>
          </a:p>
          <a:p>
            <a:pPr eaLnBrk="1" hangingPunct="1">
              <a:lnSpc>
                <a:spcPct val="80000"/>
              </a:lnSpc>
            </a:pPr>
            <a:endParaRPr lang="en-GB" sz="2000">
              <a:solidFill>
                <a:srgbClr val="333333"/>
              </a:solidFill>
              <a:latin typeface="Arial" charset="0"/>
            </a:endParaRPr>
          </a:p>
          <a:p>
            <a:pPr eaLnBrk="1" hangingPunct="1">
              <a:lnSpc>
                <a:spcPct val="80000"/>
              </a:lnSpc>
            </a:pPr>
            <a:r>
              <a:rPr lang="en-GB" sz="2000">
                <a:solidFill>
                  <a:srgbClr val="333333"/>
                </a:solidFill>
                <a:latin typeface="Arial" charset="0"/>
              </a:rPr>
              <a:t>This relation is described by a so called </a:t>
            </a:r>
            <a:r>
              <a:rPr lang="en-GB" sz="2000" b="1" i="1">
                <a:solidFill>
                  <a:srgbClr val="333333"/>
                </a:solidFill>
                <a:latin typeface="Arial" charset="0"/>
              </a:rPr>
              <a:t>uniform distribution</a:t>
            </a:r>
            <a:r>
              <a:rPr lang="en-GB" sz="2000">
                <a:solidFill>
                  <a:srgbClr val="333333"/>
                </a:solidFill>
                <a:latin typeface="Arial" charset="0"/>
              </a:rPr>
              <a:t>:</a:t>
            </a:r>
            <a:endParaRPr lang="de-DE" sz="2000">
              <a:solidFill>
                <a:srgbClr val="333333"/>
              </a:solidFill>
              <a:latin typeface="Arial" charset="0"/>
            </a:endParaRPr>
          </a:p>
        </p:txBody>
      </p:sp>
      <p:grpSp>
        <p:nvGrpSpPr>
          <p:cNvPr id="63492" name="Group 13"/>
          <p:cNvGrpSpPr>
            <a:grpSpLocks/>
          </p:cNvGrpSpPr>
          <p:nvPr/>
        </p:nvGrpSpPr>
        <p:grpSpPr bwMode="auto">
          <a:xfrm>
            <a:off x="2133600" y="3962400"/>
            <a:ext cx="4124325" cy="1555750"/>
            <a:chOff x="1344" y="2496"/>
            <a:chExt cx="2598" cy="980"/>
          </a:xfrm>
        </p:grpSpPr>
        <p:grpSp>
          <p:nvGrpSpPr>
            <p:cNvPr id="63493" name="Group 14"/>
            <p:cNvGrpSpPr>
              <a:grpSpLocks/>
            </p:cNvGrpSpPr>
            <p:nvPr/>
          </p:nvGrpSpPr>
          <p:grpSpPr bwMode="auto">
            <a:xfrm>
              <a:off x="1344" y="2496"/>
              <a:ext cx="2598" cy="980"/>
              <a:chOff x="1344" y="2112"/>
              <a:chExt cx="2598" cy="980"/>
            </a:xfrm>
          </p:grpSpPr>
          <p:sp>
            <p:nvSpPr>
              <p:cNvPr id="63498" name="Text Box 15"/>
              <p:cNvSpPr txBox="1">
                <a:spLocks noChangeArrowheads="1"/>
              </p:cNvSpPr>
              <p:nvPr/>
            </p:nvSpPr>
            <p:spPr bwMode="auto">
              <a:xfrm>
                <a:off x="1344" y="2880"/>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3499" name="Line 16"/>
              <p:cNvSpPr>
                <a:spLocks noChangeShapeType="1"/>
              </p:cNvSpPr>
              <p:nvPr/>
            </p:nvSpPr>
            <p:spPr bwMode="auto">
              <a:xfrm>
                <a:off x="1488" y="2736"/>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0" name="Line 17"/>
              <p:cNvSpPr>
                <a:spLocks noChangeShapeType="1"/>
              </p:cNvSpPr>
              <p:nvPr/>
            </p:nvSpPr>
            <p:spPr bwMode="auto">
              <a:xfrm>
                <a:off x="1488"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1" name="Line 18"/>
              <p:cNvSpPr>
                <a:spLocks noChangeShapeType="1"/>
              </p:cNvSpPr>
              <p:nvPr/>
            </p:nvSpPr>
            <p:spPr bwMode="auto">
              <a:xfrm>
                <a:off x="3792" y="2640"/>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2" name="Line 19"/>
              <p:cNvSpPr>
                <a:spLocks noChangeShapeType="1"/>
              </p:cNvSpPr>
              <p:nvPr/>
            </p:nvSpPr>
            <p:spPr bwMode="auto">
              <a:xfrm>
                <a:off x="1872" y="2352"/>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3503" name="Text Box 20"/>
              <p:cNvSpPr txBox="1">
                <a:spLocks noChangeArrowheads="1"/>
              </p:cNvSpPr>
              <p:nvPr/>
            </p:nvSpPr>
            <p:spPr bwMode="auto">
              <a:xfrm>
                <a:off x="1680" y="2112"/>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0.14</a:t>
                </a:r>
                <a:endParaRPr lang="en-GB" sz="1600" b="1"/>
              </a:p>
            </p:txBody>
          </p:sp>
        </p:grpSp>
        <p:sp>
          <p:nvSpPr>
            <p:cNvPr id="63494" name="Oval 21"/>
            <p:cNvSpPr>
              <a:spLocks noChangeArrowheads="1"/>
            </p:cNvSpPr>
            <p:nvPr/>
          </p:nvSpPr>
          <p:spPr bwMode="auto">
            <a:xfrm>
              <a:off x="1488" y="2880"/>
              <a:ext cx="384" cy="384"/>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5" name="Text Box 22"/>
            <p:cNvSpPr txBox="1">
              <a:spLocks noChangeArrowheads="1"/>
            </p:cNvSpPr>
            <p:nvPr/>
          </p:nvSpPr>
          <p:spPr bwMode="auto">
            <a:xfrm>
              <a:off x="1488" y="2928"/>
              <a:ext cx="4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birth</a:t>
              </a:r>
              <a:endParaRPr lang="en-GB" sz="1600" b="1">
                <a:solidFill>
                  <a:srgbClr val="006666"/>
                </a:solidFill>
              </a:endParaRPr>
            </a:p>
          </p:txBody>
        </p:sp>
        <p:sp>
          <p:nvSpPr>
            <p:cNvPr id="63496" name="Oval 23"/>
            <p:cNvSpPr>
              <a:spLocks noChangeArrowheads="1"/>
            </p:cNvSpPr>
            <p:nvPr/>
          </p:nvSpPr>
          <p:spPr bwMode="auto">
            <a:xfrm>
              <a:off x="1872" y="2784"/>
              <a:ext cx="1920" cy="624"/>
            </a:xfrm>
            <a:prstGeom prst="ellipse">
              <a:avLst/>
            </a:prstGeom>
            <a:noFill/>
            <a:ln w="28575">
              <a:solidFill>
                <a:srgbClr val="99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3497" name="Text Box 24"/>
            <p:cNvSpPr txBox="1">
              <a:spLocks noChangeArrowheads="1"/>
            </p:cNvSpPr>
            <p:nvPr/>
          </p:nvSpPr>
          <p:spPr bwMode="auto">
            <a:xfrm>
              <a:off x="2352" y="2880"/>
              <a:ext cx="863"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no offspring</a:t>
              </a:r>
              <a:endParaRPr lang="en-GB" sz="1600" b="1">
                <a:solidFill>
                  <a:srgbClr val="990000"/>
                </a:solidFill>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p:txBody>
          <a:bodyPr/>
          <a:lstStyle/>
          <a:p>
            <a:pPr eaLnBrk="1" hangingPunct="1"/>
            <a:r>
              <a:rPr lang="en-BZ">
                <a:solidFill>
                  <a:schemeClr val="tx1"/>
                </a:solidFill>
                <a:latin typeface="Arial" charset="0"/>
              </a:rPr>
              <a:t>Introduction into stochasticity</a:t>
            </a:r>
            <a:endParaRPr lang="de-DE">
              <a:solidFill>
                <a:schemeClr val="tx1"/>
              </a:solidFill>
              <a:latin typeface="Arial" charset="0"/>
            </a:endParaRPr>
          </a:p>
        </p:txBody>
      </p:sp>
      <p:sp>
        <p:nvSpPr>
          <p:cNvPr id="64515" name="Rectangle 3"/>
          <p:cNvSpPr>
            <a:spLocks noGrp="1" noChangeArrowheads="1"/>
          </p:cNvSpPr>
          <p:nvPr>
            <p:ph type="body" idx="1"/>
          </p:nvPr>
        </p:nvSpPr>
        <p:spPr>
          <a:xfrm>
            <a:off x="457200" y="1600200"/>
            <a:ext cx="8229600" cy="1219200"/>
          </a:xfrm>
        </p:spPr>
        <p:txBody>
          <a:bodyPr/>
          <a:lstStyle/>
          <a:p>
            <a:pPr eaLnBrk="1" hangingPunct="1">
              <a:lnSpc>
                <a:spcPct val="80000"/>
              </a:lnSpc>
            </a:pPr>
            <a:r>
              <a:rPr lang="de-DE" sz="2000">
                <a:solidFill>
                  <a:srgbClr val="333333"/>
                </a:solidFill>
                <a:latin typeface="Arial" charset="0"/>
              </a:rPr>
              <a:t>The same principle counts for the probability that an individual will die (d = 0.08)</a:t>
            </a:r>
          </a:p>
          <a:p>
            <a:pPr eaLnBrk="1" hangingPunct="1">
              <a:lnSpc>
                <a:spcPct val="80000"/>
              </a:lnSpc>
            </a:pPr>
            <a:endParaRPr lang="de-DE" sz="2000">
              <a:solidFill>
                <a:srgbClr val="333333"/>
              </a:solidFill>
              <a:latin typeface="Arial" charset="0"/>
            </a:endParaRPr>
          </a:p>
          <a:p>
            <a:pPr eaLnBrk="1" hangingPunct="1">
              <a:lnSpc>
                <a:spcPct val="80000"/>
              </a:lnSpc>
            </a:pPr>
            <a:r>
              <a:rPr lang="de-DE" sz="2000">
                <a:solidFill>
                  <a:srgbClr val="333333"/>
                </a:solidFill>
                <a:latin typeface="Arial" charset="0"/>
              </a:rPr>
              <a:t>or survive (~d = 1.00 – 0.08 = 0.92)</a:t>
            </a:r>
            <a:r>
              <a:rPr lang="en-GB" sz="2000">
                <a:solidFill>
                  <a:srgbClr val="333333"/>
                </a:solidFill>
                <a:latin typeface="Arial" charset="0"/>
              </a:rPr>
              <a:t>:</a:t>
            </a:r>
            <a:r>
              <a:rPr lang="en-GB" sz="2000">
                <a:latin typeface="Arial" charset="0"/>
              </a:rPr>
              <a:t>    </a:t>
            </a:r>
          </a:p>
        </p:txBody>
      </p:sp>
      <p:grpSp>
        <p:nvGrpSpPr>
          <p:cNvPr id="64516" name="Group 16"/>
          <p:cNvGrpSpPr>
            <a:grpSpLocks/>
          </p:cNvGrpSpPr>
          <p:nvPr/>
        </p:nvGrpSpPr>
        <p:grpSpPr bwMode="auto">
          <a:xfrm>
            <a:off x="2133600" y="4002088"/>
            <a:ext cx="4124325" cy="1516062"/>
            <a:chOff x="1344" y="2521"/>
            <a:chExt cx="2598" cy="955"/>
          </a:xfrm>
        </p:grpSpPr>
        <p:sp>
          <p:nvSpPr>
            <p:cNvPr id="64517" name="Text Box 17"/>
            <p:cNvSpPr txBox="1">
              <a:spLocks noChangeArrowheads="1"/>
            </p:cNvSpPr>
            <p:nvPr/>
          </p:nvSpPr>
          <p:spPr bwMode="auto">
            <a:xfrm>
              <a:off x="1344" y="3264"/>
              <a:ext cx="2598"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				1.0</a:t>
              </a:r>
              <a:endParaRPr lang="en-GB" sz="1600" b="1"/>
            </a:p>
          </p:txBody>
        </p:sp>
        <p:sp>
          <p:nvSpPr>
            <p:cNvPr id="64518" name="Line 18"/>
            <p:cNvSpPr>
              <a:spLocks noChangeShapeType="1"/>
            </p:cNvSpPr>
            <p:nvPr/>
          </p:nvSpPr>
          <p:spPr bwMode="auto">
            <a:xfrm>
              <a:off x="1488" y="3120"/>
              <a:ext cx="2304" cy="0"/>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19" name="Line 19"/>
            <p:cNvSpPr>
              <a:spLocks noChangeShapeType="1"/>
            </p:cNvSpPr>
            <p:nvPr/>
          </p:nvSpPr>
          <p:spPr bwMode="auto">
            <a:xfrm>
              <a:off x="1488" y="3024"/>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20" name="Line 20"/>
            <p:cNvSpPr>
              <a:spLocks noChangeShapeType="1"/>
            </p:cNvSpPr>
            <p:nvPr/>
          </p:nvSpPr>
          <p:spPr bwMode="auto">
            <a:xfrm>
              <a:off x="3792" y="3024"/>
              <a:ext cx="0" cy="192"/>
            </a:xfrm>
            <a:prstGeom prst="line">
              <a:avLst/>
            </a:prstGeom>
            <a:noFill/>
            <a:ln w="952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4521" name="Text Box 21"/>
            <p:cNvSpPr txBox="1">
              <a:spLocks noChangeArrowheads="1"/>
            </p:cNvSpPr>
            <p:nvPr/>
          </p:nvSpPr>
          <p:spPr bwMode="auto">
            <a:xfrm>
              <a:off x="1554" y="2521"/>
              <a:ext cx="365"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t>0.08</a:t>
              </a:r>
              <a:endParaRPr lang="en-GB" sz="1600" b="1"/>
            </a:p>
          </p:txBody>
        </p:sp>
        <p:sp>
          <p:nvSpPr>
            <p:cNvPr id="64522" name="Oval 22"/>
            <p:cNvSpPr>
              <a:spLocks noChangeArrowheads="1"/>
            </p:cNvSpPr>
            <p:nvPr/>
          </p:nvSpPr>
          <p:spPr bwMode="auto">
            <a:xfrm>
              <a:off x="1488" y="2880"/>
              <a:ext cx="240" cy="384"/>
            </a:xfrm>
            <a:prstGeom prst="ellipse">
              <a:avLst/>
            </a:prstGeom>
            <a:noFill/>
            <a:ln w="28575">
              <a:solidFill>
                <a:srgbClr val="006666"/>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3" name="Text Box 23"/>
            <p:cNvSpPr txBox="1">
              <a:spLocks noChangeArrowheads="1"/>
            </p:cNvSpPr>
            <p:nvPr/>
          </p:nvSpPr>
          <p:spPr bwMode="auto">
            <a:xfrm>
              <a:off x="1463" y="2928"/>
              <a:ext cx="301"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006666"/>
                  </a:solidFill>
                </a:rPr>
                <a:t>die</a:t>
              </a:r>
              <a:endParaRPr lang="en-GB" sz="1600" b="1">
                <a:solidFill>
                  <a:srgbClr val="006666"/>
                </a:solidFill>
              </a:endParaRPr>
            </a:p>
          </p:txBody>
        </p:sp>
        <p:sp>
          <p:nvSpPr>
            <p:cNvPr id="64524" name="Oval 24"/>
            <p:cNvSpPr>
              <a:spLocks noChangeArrowheads="1"/>
            </p:cNvSpPr>
            <p:nvPr/>
          </p:nvSpPr>
          <p:spPr bwMode="auto">
            <a:xfrm>
              <a:off x="1753" y="2784"/>
              <a:ext cx="2039" cy="624"/>
            </a:xfrm>
            <a:prstGeom prst="ellipse">
              <a:avLst/>
            </a:prstGeom>
            <a:noFill/>
            <a:ln w="28575">
              <a:solidFill>
                <a:srgbClr val="9900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4525" name="Text Box 25"/>
            <p:cNvSpPr txBox="1">
              <a:spLocks noChangeArrowheads="1"/>
            </p:cNvSpPr>
            <p:nvPr/>
          </p:nvSpPr>
          <p:spPr bwMode="auto">
            <a:xfrm>
              <a:off x="2352" y="2880"/>
              <a:ext cx="564" cy="2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r>
                <a:rPr lang="de-DE" sz="1600" b="1">
                  <a:solidFill>
                    <a:srgbClr val="990000"/>
                  </a:solidFill>
                </a:rPr>
                <a:t>survive</a:t>
              </a:r>
              <a:endParaRPr lang="en-GB" sz="1600" b="1">
                <a:solidFill>
                  <a:srgbClr val="990000"/>
                </a:solidFill>
              </a:endParaRPr>
            </a:p>
          </p:txBody>
        </p:sp>
        <p:sp>
          <p:nvSpPr>
            <p:cNvPr id="64526" name="Line 26"/>
            <p:cNvSpPr>
              <a:spLocks noChangeShapeType="1"/>
            </p:cNvSpPr>
            <p:nvPr/>
          </p:nvSpPr>
          <p:spPr bwMode="auto">
            <a:xfrm>
              <a:off x="1741" y="2736"/>
              <a:ext cx="0" cy="384"/>
            </a:xfrm>
            <a:prstGeom prst="line">
              <a:avLst/>
            </a:prstGeom>
            <a:noFill/>
            <a:ln w="9525">
              <a:solidFill>
                <a:schemeClr val="tx1"/>
              </a:solidFill>
              <a:prstDash val="dash"/>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6"/>
          <p:cNvSpPr>
            <a:spLocks/>
          </p:cNvSpPr>
          <p:nvPr/>
        </p:nvSpPr>
        <p:spPr bwMode="auto">
          <a:xfrm rot="5400000">
            <a:off x="1562100" y="1339850"/>
            <a:ext cx="381000" cy="1054100"/>
          </a:xfrm>
          <a:prstGeom prst="leftBrace">
            <a:avLst>
              <a:gd name="adj1" fmla="val 23056"/>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655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5334000"/>
            <a:ext cx="4033838" cy="8191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6554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667000"/>
            <a:ext cx="7091363" cy="2144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65541" name="Line 9"/>
          <p:cNvSpPr>
            <a:spLocks noChangeShapeType="1"/>
          </p:cNvSpPr>
          <p:nvPr/>
        </p:nvSpPr>
        <p:spPr bwMode="auto">
          <a:xfrm>
            <a:off x="2286000"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2" name="Line 10"/>
          <p:cNvSpPr>
            <a:spLocks noChangeShapeType="1"/>
          </p:cNvSpPr>
          <p:nvPr/>
        </p:nvSpPr>
        <p:spPr bwMode="auto">
          <a:xfrm>
            <a:off x="1219200"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3" name="Text Box 11"/>
          <p:cNvSpPr txBox="1">
            <a:spLocks noChangeArrowheads="1"/>
          </p:cNvSpPr>
          <p:nvPr/>
        </p:nvSpPr>
        <p:spPr bwMode="auto">
          <a:xfrm>
            <a:off x="1143000" y="914400"/>
            <a:ext cx="2209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16 values between 0.00 - 0.14</a:t>
            </a:r>
          </a:p>
        </p:txBody>
      </p:sp>
      <p:sp>
        <p:nvSpPr>
          <p:cNvPr id="65544" name="AutoShape 12"/>
          <p:cNvSpPr>
            <a:spLocks/>
          </p:cNvSpPr>
          <p:nvPr/>
        </p:nvSpPr>
        <p:spPr bwMode="auto">
          <a:xfrm rot="5400000">
            <a:off x="4876800" y="-914400"/>
            <a:ext cx="381000" cy="5562600"/>
          </a:xfrm>
          <a:prstGeom prst="leftBrace">
            <a:avLst>
              <a:gd name="adj1" fmla="val 121667"/>
              <a:gd name="adj2" fmla="val 50000"/>
            </a:avLst>
          </a:prstGeom>
          <a:noFill/>
          <a:ln w="9525">
            <a:solidFill>
              <a:schemeClr val="tx1"/>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5545" name="Line 13"/>
          <p:cNvSpPr>
            <a:spLocks noChangeShapeType="1"/>
          </p:cNvSpPr>
          <p:nvPr/>
        </p:nvSpPr>
        <p:spPr bwMode="auto">
          <a:xfrm>
            <a:off x="7862888" y="2209800"/>
            <a:ext cx="0" cy="1219200"/>
          </a:xfrm>
          <a:prstGeom prst="line">
            <a:avLst/>
          </a:prstGeom>
          <a:noFill/>
          <a:ln w="28575">
            <a:solidFill>
              <a:schemeClr val="tx1"/>
            </a:solidFill>
            <a:prstDash val="dash"/>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en-US"/>
          </a:p>
        </p:txBody>
      </p:sp>
      <p:sp>
        <p:nvSpPr>
          <p:cNvPr id="65546" name="Text Box 15"/>
          <p:cNvSpPr txBox="1">
            <a:spLocks noChangeArrowheads="1"/>
          </p:cNvSpPr>
          <p:nvPr/>
        </p:nvSpPr>
        <p:spPr bwMode="auto">
          <a:xfrm>
            <a:off x="4343400" y="914400"/>
            <a:ext cx="22098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84 values between 0.14 – 1.00</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66563" name="Rectangle 3"/>
          <p:cNvSpPr>
            <a:spLocks noGrp="1" noChangeArrowheads="1"/>
          </p:cNvSpPr>
          <p:nvPr>
            <p:ph type="body" idx="1"/>
          </p:nvPr>
        </p:nvSpPr>
        <p:spPr/>
        <p:txBody>
          <a:bodyPr/>
          <a:lstStyle/>
          <a:p>
            <a:pPr eaLnBrk="1" hangingPunct="1"/>
            <a:r>
              <a:rPr lang="en-GB">
                <a:latin typeface="Arial" charset="0"/>
              </a:rPr>
              <a:t>template</a:t>
            </a:r>
          </a:p>
        </p:txBody>
      </p:sp>
      <p:sp>
        <p:nvSpPr>
          <p:cNvPr id="6656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66565" name="Text Box 5"/>
          <p:cNvSpPr txBox="1">
            <a:spLocks noChangeArrowheads="1"/>
          </p:cNvSpPr>
          <p:nvPr/>
        </p:nvSpPr>
        <p:spPr bwMode="auto">
          <a:xfrm>
            <a:off x="533400" y="609600"/>
            <a:ext cx="8077200" cy="43592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(3. Population Viability Analysis</a:t>
            </a:r>
          </a:p>
          <a:p>
            <a:pPr eaLnBrk="1" hangingPunct="1">
              <a:spcBef>
                <a:spcPct val="50000"/>
              </a:spcBef>
            </a:pPr>
            <a:r>
              <a:rPr lang="en-US" sz="4000" dirty="0" smtClean="0"/>
              <a:t>	3.1. Case Study: White Rhino)</a:t>
            </a:r>
            <a:endParaRPr lang="en-US" sz="4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r>
              <a:rPr lang="de-DE" sz="4000">
                <a:latin typeface="Arial" charset="0"/>
              </a:rPr>
              <a:t> </a:t>
            </a:r>
            <a:endParaRPr lang="en-GB" sz="4000">
              <a:latin typeface="Arial" charset="0"/>
            </a:endParaRPr>
          </a:p>
        </p:txBody>
      </p:sp>
      <p:sp>
        <p:nvSpPr>
          <p:cNvPr id="67587" name="Rectangle 3"/>
          <p:cNvSpPr>
            <a:spLocks noGrp="1" noChangeArrowheads="1"/>
          </p:cNvSpPr>
          <p:nvPr>
            <p:ph type="body" idx="1"/>
          </p:nvPr>
        </p:nvSpPr>
        <p:spPr/>
        <p:txBody>
          <a:bodyPr/>
          <a:lstStyle/>
          <a:p>
            <a:pPr eaLnBrk="1" hangingPunct="1"/>
            <a:r>
              <a:rPr lang="en-US">
                <a:latin typeface="Arial" charset="0"/>
              </a:rPr>
              <a:t>For the prediction of population growth, it is sometimes necessary to track the individuals within certain age or size classes. This is useful, if demographic parameters as fecundity or survivorship change during individuals life and if this affects population’s structure.  </a:t>
            </a:r>
            <a:endParaRPr lang="en-GB">
              <a:latin typeface="Arial" charset="0"/>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274638"/>
            <a:ext cx="8229600" cy="944562"/>
          </a:xfrm>
        </p:spPr>
        <p:txBody>
          <a:bodyPr/>
          <a:lstStyle/>
          <a:p>
            <a:pPr eaLnBrk="1" hangingPunct="1"/>
            <a:r>
              <a:rPr lang="en-US" sz="4000" dirty="0">
                <a:latin typeface="Arial" charset="0"/>
              </a:rPr>
              <a:t>Age-class structured population models - introduction</a:t>
            </a:r>
            <a:r>
              <a:rPr lang="de-DE" sz="4000" dirty="0">
                <a:latin typeface="Arial" charset="0"/>
              </a:rPr>
              <a:t> </a:t>
            </a:r>
            <a:endParaRPr lang="en-GB" sz="4000" dirty="0">
              <a:latin typeface="Arial" charset="0"/>
            </a:endParaRPr>
          </a:p>
        </p:txBody>
      </p:sp>
      <p:sp>
        <p:nvSpPr>
          <p:cNvPr id="68611" name="Rectangle 3"/>
          <p:cNvSpPr>
            <a:spLocks noGrp="1" noChangeArrowheads="1"/>
          </p:cNvSpPr>
          <p:nvPr>
            <p:ph type="body" idx="1"/>
          </p:nvPr>
        </p:nvSpPr>
        <p:spPr>
          <a:xfrm>
            <a:off x="457200" y="1447800"/>
            <a:ext cx="8229600" cy="4497388"/>
          </a:xfrm>
        </p:spPr>
        <p:txBody>
          <a:bodyPr/>
          <a:lstStyle/>
          <a:p>
            <a:pPr eaLnBrk="1" hangingPunct="1">
              <a:lnSpc>
                <a:spcPct val="80000"/>
              </a:lnSpc>
            </a:pPr>
            <a:r>
              <a:rPr lang="en-US" sz="2000" dirty="0">
                <a:latin typeface="Arial" charset="0"/>
              </a:rPr>
              <a:t>Assume:</a:t>
            </a:r>
          </a:p>
          <a:p>
            <a:pPr lvl="1" eaLnBrk="1" hangingPunct="1">
              <a:lnSpc>
                <a:spcPct val="80000"/>
              </a:lnSpc>
            </a:pPr>
            <a:r>
              <a:rPr lang="en-US" sz="1800" dirty="0">
                <a:latin typeface="Arial" charset="0"/>
              </a:rPr>
              <a:t>A population which can be structured into three different age classes x = 1,2,3. </a:t>
            </a:r>
          </a:p>
          <a:p>
            <a:pPr lvl="1" eaLnBrk="1" hangingPunct="1">
              <a:lnSpc>
                <a:spcPct val="80000"/>
              </a:lnSpc>
            </a:pPr>
            <a:r>
              <a:rPr lang="en-US" sz="1800" dirty="0">
                <a:latin typeface="Arial" charset="0"/>
              </a:rPr>
              <a:t>Fecundity of the individuals could be labeled as </a:t>
            </a:r>
            <a:r>
              <a:rPr lang="en-US" sz="1800" dirty="0" err="1">
                <a:latin typeface="Arial" charset="0"/>
              </a:rPr>
              <a:t>f</a:t>
            </a:r>
            <a:r>
              <a:rPr lang="en-US" sz="1800" baseline="-25000" dirty="0" err="1">
                <a:latin typeface="Arial" charset="0"/>
              </a:rPr>
              <a:t>x</a:t>
            </a:r>
            <a:endParaRPr lang="en-US" sz="1800" dirty="0">
              <a:latin typeface="Arial" charset="0"/>
            </a:endParaRPr>
          </a:p>
          <a:p>
            <a:pPr lvl="1" eaLnBrk="1" hangingPunct="1">
              <a:lnSpc>
                <a:spcPct val="80000"/>
              </a:lnSpc>
            </a:pPr>
            <a:r>
              <a:rPr lang="en-US" sz="1800" dirty="0">
                <a:latin typeface="Arial" charset="0"/>
              </a:rPr>
              <a:t>The probability that the individuals survive their age class </a:t>
            </a:r>
            <a:r>
              <a:rPr lang="en-US" sz="1800" dirty="0" err="1">
                <a:latin typeface="Arial" charset="0"/>
              </a:rPr>
              <a:t>g</a:t>
            </a:r>
            <a:r>
              <a:rPr lang="en-US" sz="1800" baseline="-25000" dirty="0" err="1">
                <a:latin typeface="Arial" charset="0"/>
              </a:rPr>
              <a:t>x</a:t>
            </a:r>
            <a:r>
              <a:rPr lang="en-US" sz="1800" dirty="0">
                <a:latin typeface="Arial" charset="0"/>
              </a:rPr>
              <a:t>. </a:t>
            </a:r>
          </a:p>
          <a:p>
            <a:pPr lvl="1" eaLnBrk="1" hangingPunct="1">
              <a:lnSpc>
                <a:spcPct val="80000"/>
              </a:lnSpc>
            </a:pPr>
            <a:r>
              <a:rPr lang="en-US" sz="1800" dirty="0" err="1" smtClean="0">
                <a:latin typeface="Arial" charset="0"/>
              </a:rPr>
              <a:t>N</a:t>
            </a:r>
            <a:r>
              <a:rPr lang="en-US" sz="1800" baseline="-25000" dirty="0" err="1" smtClean="0">
                <a:latin typeface="Arial" charset="0"/>
              </a:rPr>
              <a:t>t,x</a:t>
            </a:r>
            <a:r>
              <a:rPr lang="en-US" sz="1800" dirty="0" err="1" smtClean="0">
                <a:latin typeface="Arial" charset="0"/>
              </a:rPr>
              <a:t>denotes</a:t>
            </a:r>
            <a:r>
              <a:rPr lang="en-US" sz="1800" dirty="0" smtClean="0">
                <a:latin typeface="Arial" charset="0"/>
              </a:rPr>
              <a:t> </a:t>
            </a:r>
            <a:r>
              <a:rPr lang="en-US" sz="1800" dirty="0">
                <a:latin typeface="Arial" charset="0"/>
              </a:rPr>
              <a:t>the number of individuals within each age class at time t. </a:t>
            </a:r>
          </a:p>
          <a:p>
            <a:pPr eaLnBrk="1" hangingPunct="1">
              <a:lnSpc>
                <a:spcPct val="80000"/>
              </a:lnSpc>
            </a:pPr>
            <a:endParaRPr lang="en-US" sz="2000" dirty="0">
              <a:latin typeface="Arial" charset="0"/>
            </a:endParaRPr>
          </a:p>
          <a:p>
            <a:pPr eaLnBrk="1" hangingPunct="1">
              <a:lnSpc>
                <a:spcPct val="80000"/>
              </a:lnSpc>
            </a:pPr>
            <a:r>
              <a:rPr lang="en-US" sz="2000" dirty="0">
                <a:latin typeface="Arial" charset="0"/>
              </a:rPr>
              <a:t>We can now calculate the number of individuals in the next time step as: </a:t>
            </a:r>
          </a:p>
        </p:txBody>
      </p:sp>
      <p:pic>
        <p:nvPicPr>
          <p:cNvPr id="4" name="Picture 3" descr="Screen Shot 2014-06-15 at 21.46.1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010" y="3962400"/>
            <a:ext cx="7298589" cy="27974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sz="4000" dirty="0">
                <a:latin typeface="Arial" charset="0"/>
              </a:rPr>
              <a:t>Age-class structured population models - introduction</a:t>
            </a:r>
            <a:endParaRPr lang="en-GB" sz="4000" dirty="0">
              <a:latin typeface="Arial" charset="0"/>
            </a:endParaRPr>
          </a:p>
        </p:txBody>
      </p:sp>
      <p:sp>
        <p:nvSpPr>
          <p:cNvPr id="69635" name="Rectangle 3"/>
          <p:cNvSpPr>
            <a:spLocks noGrp="1" noChangeArrowheads="1"/>
          </p:cNvSpPr>
          <p:nvPr>
            <p:ph type="body" idx="1"/>
          </p:nvPr>
        </p:nvSpPr>
        <p:spPr>
          <a:xfrm>
            <a:off x="990600" y="1600200"/>
            <a:ext cx="7696200" cy="4953000"/>
          </a:xfrm>
        </p:spPr>
        <p:txBody>
          <a:bodyPr/>
          <a:lstStyle/>
          <a:p>
            <a:pPr marL="457200" indent="-457200" eaLnBrk="1" hangingPunct="1">
              <a:lnSpc>
                <a:spcPct val="90000"/>
              </a:lnSpc>
            </a:pPr>
            <a:r>
              <a:rPr lang="en-US" sz="2400" dirty="0">
                <a:latin typeface="Arial" charset="0"/>
              </a:rPr>
              <a:t>This model makes two assumptions:  </a:t>
            </a:r>
          </a:p>
          <a:p>
            <a:pPr marL="838200" lvl="1" indent="-381000" eaLnBrk="1" hangingPunct="1">
              <a:lnSpc>
                <a:spcPct val="90000"/>
              </a:lnSpc>
              <a:buFontTx/>
              <a:buAutoNum type="arabicPeriod"/>
            </a:pPr>
            <a:r>
              <a:rPr lang="en-US" sz="2000" dirty="0">
                <a:latin typeface="Arial" charset="0"/>
              </a:rPr>
              <a:t>all age classes have the same size. </a:t>
            </a:r>
          </a:p>
          <a:p>
            <a:pPr marL="838200" lvl="1" indent="-381000" eaLnBrk="1" hangingPunct="1">
              <a:lnSpc>
                <a:spcPct val="90000"/>
              </a:lnSpc>
              <a:buFontTx/>
              <a:buAutoNum type="arabicPeriod"/>
            </a:pPr>
            <a:r>
              <a:rPr lang="en-US" sz="2000" dirty="0">
                <a:latin typeface="Arial" charset="0"/>
              </a:rPr>
              <a:t>we have no survivors after the last age class. </a:t>
            </a:r>
          </a:p>
          <a:p>
            <a:pPr marL="457200" indent="-457200" eaLnBrk="1" hangingPunct="1">
              <a:lnSpc>
                <a:spcPct val="90000"/>
              </a:lnSpc>
            </a:pPr>
            <a:r>
              <a:rPr lang="en-US" sz="2400" dirty="0">
                <a:latin typeface="Arial" charset="0"/>
              </a:rPr>
              <a:t>The defined age classes must be, therefore, large enough to capture the entire life span of the individuals.  </a:t>
            </a:r>
          </a:p>
          <a:p>
            <a:pPr marL="457200" indent="-457200" eaLnBrk="1" hangingPunct="1">
              <a:lnSpc>
                <a:spcPct val="90000"/>
              </a:lnSpc>
            </a:pPr>
            <a:r>
              <a:rPr lang="en-US" sz="2400" dirty="0">
                <a:latin typeface="Arial" charset="0"/>
              </a:rPr>
              <a:t>To condense the form of these equation we can use matrix arithmetic:</a:t>
            </a:r>
          </a:p>
          <a:p>
            <a:pPr marL="457200" indent="-457200" eaLnBrk="1" hangingPunct="1">
              <a:lnSpc>
                <a:spcPct val="90000"/>
              </a:lnSpc>
            </a:pPr>
            <a:endParaRPr lang="en-US" sz="2400" dirty="0">
              <a:latin typeface="Arial" charset="0"/>
            </a:endParaRPr>
          </a:p>
          <a:p>
            <a:pPr marL="1676400" lvl="3" indent="-304800" eaLnBrk="1" hangingPunct="1">
              <a:lnSpc>
                <a:spcPct val="90000"/>
              </a:lnSpc>
            </a:pPr>
            <a:r>
              <a:rPr lang="en-US" sz="1600" dirty="0">
                <a:latin typeface="Arial" charset="0"/>
              </a:rPr>
              <a:t>Includes all fecundities </a:t>
            </a:r>
            <a:r>
              <a:rPr lang="en-US" sz="1600" dirty="0" err="1">
                <a:latin typeface="Arial" charset="0"/>
              </a:rPr>
              <a:t>fx</a:t>
            </a:r>
            <a:r>
              <a:rPr lang="en-US" sz="1600" dirty="0">
                <a:latin typeface="Arial" charset="0"/>
              </a:rPr>
              <a:t> in the first row and the transition rates </a:t>
            </a:r>
            <a:r>
              <a:rPr lang="en-US" sz="1600" dirty="0" err="1">
                <a:latin typeface="Arial" charset="0"/>
              </a:rPr>
              <a:t>gx</a:t>
            </a:r>
            <a:r>
              <a:rPr lang="en-US" sz="1600" dirty="0">
                <a:latin typeface="Arial" charset="0"/>
              </a:rPr>
              <a:t> between the age classes in the "sub - diagonal". Since </a:t>
            </a:r>
            <a:r>
              <a:rPr lang="en-US" sz="1600" dirty="0" err="1">
                <a:latin typeface="Arial" charset="0"/>
              </a:rPr>
              <a:t>P.H.Leslie</a:t>
            </a:r>
            <a:r>
              <a:rPr lang="en-US" sz="1600" dirty="0">
                <a:latin typeface="Arial" charset="0"/>
              </a:rPr>
              <a:t> introduced this notation into the studies of population growth, it is called </a:t>
            </a:r>
            <a:r>
              <a:rPr lang="en-US" sz="1600" b="1" dirty="0">
                <a:latin typeface="Arial" charset="0"/>
              </a:rPr>
              <a:t>LESLIE</a:t>
            </a:r>
            <a:r>
              <a:rPr lang="en-US" sz="1600" dirty="0">
                <a:latin typeface="Arial" charset="0"/>
              </a:rPr>
              <a:t> - matrix.</a:t>
            </a:r>
            <a:endParaRPr lang="de-DE" sz="1600" dirty="0">
              <a:latin typeface="Arial" charset="0"/>
            </a:endParaRPr>
          </a:p>
          <a:p>
            <a:pPr marL="1676400" lvl="3" indent="-304800" eaLnBrk="1" hangingPunct="1">
              <a:lnSpc>
                <a:spcPct val="90000"/>
              </a:lnSpc>
            </a:pPr>
            <a:endParaRPr lang="de-DE" sz="2400" dirty="0">
              <a:latin typeface="Arial" charset="0"/>
            </a:endParaRPr>
          </a:p>
          <a:p>
            <a:pPr marL="1676400" lvl="3" indent="-304800" eaLnBrk="1" hangingPunct="1">
              <a:lnSpc>
                <a:spcPct val="90000"/>
              </a:lnSpc>
            </a:pPr>
            <a:r>
              <a:rPr lang="en-US" sz="1600" dirty="0">
                <a:latin typeface="Arial" charset="0"/>
              </a:rPr>
              <a:t>Each element of this vector marks the individuals within an age class at time t.</a:t>
            </a:r>
            <a:r>
              <a:rPr lang="de-DE" sz="1600" dirty="0">
                <a:latin typeface="Arial" charset="0"/>
              </a:rPr>
              <a:t> </a:t>
            </a:r>
            <a:endParaRPr lang="en-GB" sz="1600" dirty="0">
              <a:latin typeface="Arial" charset="0"/>
            </a:endParaRPr>
          </a:p>
        </p:txBody>
      </p:sp>
      <p:pic>
        <p:nvPicPr>
          <p:cNvPr id="2" name="Picture 1" descr="Screen Shot 2014-06-15 at 21.47.3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4648199"/>
            <a:ext cx="2133600" cy="1094727"/>
          </a:xfrm>
          <a:prstGeom prst="rect">
            <a:avLst/>
          </a:prstGeom>
        </p:spPr>
      </p:pic>
      <p:pic>
        <p:nvPicPr>
          <p:cNvPr id="3" name="Picture 2" descr="Screen Shot 2014-06-15 at 21.47.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6096000"/>
            <a:ext cx="2363693" cy="524124"/>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70659" name="Rectangle 3"/>
          <p:cNvSpPr>
            <a:spLocks noGrp="1" noChangeArrowheads="1"/>
          </p:cNvSpPr>
          <p:nvPr>
            <p:ph type="body" idx="1"/>
          </p:nvPr>
        </p:nvSpPr>
        <p:spPr/>
        <p:txBody>
          <a:bodyPr/>
          <a:lstStyle/>
          <a:p>
            <a:pPr eaLnBrk="1" hangingPunct="1"/>
            <a:r>
              <a:rPr lang="en-GB">
                <a:latin typeface="Arial" charset="0"/>
              </a:rPr>
              <a:t>template</a:t>
            </a:r>
          </a:p>
        </p:txBody>
      </p:sp>
      <p:sp>
        <p:nvSpPr>
          <p:cNvPr id="70660"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0661"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To the computers…</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682" name="Picture 2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90500" y="2184400"/>
            <a:ext cx="4152900" cy="708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683" name="Rectangle 2"/>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(1)</a:t>
            </a:r>
          </a:p>
        </p:txBody>
      </p:sp>
      <p:pic>
        <p:nvPicPr>
          <p:cNvPr id="71684"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1685" name="Text Box 1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71686" name="Text Box 14"/>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1687" name="Rectangle 18"/>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8" name="Rectangle 19"/>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1689" name="Text Box 20"/>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172053" name="Rectangle 21"/>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55" name="Text Box 23"/>
          <p:cNvSpPr txBox="1">
            <a:spLocks noChangeArrowheads="1"/>
          </p:cNvSpPr>
          <p:nvPr/>
        </p:nvSpPr>
        <p:spPr bwMode="auto">
          <a:xfrm>
            <a:off x="4876800" y="3552825"/>
            <a:ext cx="2562225"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  1.0 + 1.0 + 0  =</a:t>
            </a:r>
            <a:endParaRPr lang="de-DE" sz="2800" baseline="-25000">
              <a:latin typeface="Times New Roman" charset="0"/>
            </a:endParaRPr>
          </a:p>
        </p:txBody>
      </p:sp>
      <p:sp>
        <p:nvSpPr>
          <p:cNvPr id="172056" name="Text Box 24"/>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172057" name="Text Box 25"/>
          <p:cNvSpPr txBox="1">
            <a:spLocks noChangeArrowheads="1"/>
          </p:cNvSpPr>
          <p:nvPr/>
        </p:nvSpPr>
        <p:spPr bwMode="auto">
          <a:xfrm>
            <a:off x="4876800" y="46497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+ 0.3333 + 0 =</a:t>
            </a:r>
            <a:endParaRPr lang="de-DE" sz="2800" baseline="-25000">
              <a:latin typeface="Times New Roman" charset="0"/>
            </a:endParaRPr>
          </a:p>
        </p:txBody>
      </p:sp>
      <p:sp>
        <p:nvSpPr>
          <p:cNvPr id="172060" name="Text Box 28"/>
          <p:cNvSpPr txBox="1">
            <a:spLocks noChangeArrowheads="1"/>
          </p:cNvSpPr>
          <p:nvPr/>
        </p:nvSpPr>
        <p:spPr bwMode="auto">
          <a:xfrm>
            <a:off x="7924800" y="3505200"/>
            <a:ext cx="539750" cy="5191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 2 </a:t>
            </a:r>
            <a:endParaRPr lang="de-DE" sz="2800" baseline="-25000">
              <a:solidFill>
                <a:srgbClr val="FF3300"/>
              </a:solidFill>
              <a:latin typeface="Times New Roman" charset="0"/>
            </a:endParaRPr>
          </a:p>
        </p:txBody>
      </p:sp>
      <p:sp>
        <p:nvSpPr>
          <p:cNvPr id="172062" name="Text Box 30"/>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172063" name="Text Box 31"/>
          <p:cNvSpPr txBox="1">
            <a:spLocks noChangeArrowheads="1"/>
          </p:cNvSpPr>
          <p:nvPr/>
        </p:nvSpPr>
        <p:spPr bwMode="auto">
          <a:xfrm>
            <a:off x="7677150" y="45862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0.3333</a:t>
            </a:r>
            <a:endParaRPr lang="de-DE" sz="2800" baseline="-25000">
              <a:solidFill>
                <a:srgbClr val="008000"/>
              </a:solidFill>
              <a:latin typeface="Times New Roman" charset="0"/>
            </a:endParaRPr>
          </a:p>
        </p:txBody>
      </p:sp>
      <p:sp>
        <p:nvSpPr>
          <p:cNvPr id="172064" name="Rectangle 32"/>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5" name="Rectangle 33"/>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72066" name="AutoShape 34"/>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172067" name="Text Box 35"/>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205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205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206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206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205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206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2065"/>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72057"/>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2063"/>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20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067"/>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5.55556E-7 1.90751E-6 L -0.74253 -0.17942 " pathEditMode="relative" rAng="0" ptsTypes="AA">
                                      <p:cBhvr>
                                        <p:cTn id="46" dur="2000" fill="hold"/>
                                        <p:tgtEl>
                                          <p:spTgt spid="172060"/>
                                        </p:tgtEl>
                                        <p:attrNameLst>
                                          <p:attrName>ppt_x</p:attrName>
                                          <p:attrName>ppt_y</p:attrName>
                                        </p:attrNameLst>
                                      </p:cBhvr>
                                      <p:rCtr x="-37135" y="-8971"/>
                                    </p:animMotion>
                                  </p:childTnLst>
                                </p:cTn>
                              </p:par>
                              <p:par>
                                <p:cTn id="47" presetID="0" presetClass="path" presetSubtype="0" accel="50000" decel="50000" fill="hold" grpId="1" nodeType="withEffect">
                                  <p:stCondLst>
                                    <p:cond delay="0"/>
                                  </p:stCondLst>
                                  <p:childTnLst>
                                    <p:animMotion origin="layout" path="M 5E-6 -3.7037E-6 L -0.65973 -0.26111 " pathEditMode="relative" rAng="0" ptsTypes="AA">
                                      <p:cBhvr>
                                        <p:cTn id="48" dur="2000" fill="hold"/>
                                        <p:tgtEl>
                                          <p:spTgt spid="172062"/>
                                        </p:tgtEl>
                                        <p:attrNameLst>
                                          <p:attrName>ppt_x</p:attrName>
                                          <p:attrName>ppt_y</p:attrName>
                                        </p:attrNameLst>
                                      </p:cBhvr>
                                      <p:rCtr x="-32986" y="-13056"/>
                                    </p:animMotion>
                                  </p:childTnLst>
                                </p:cTn>
                              </p:par>
                              <p:par>
                                <p:cTn id="49" presetID="0" presetClass="path" presetSubtype="0" accel="50000" decel="50000" fill="hold" grpId="1" nodeType="withEffect">
                                  <p:stCondLst>
                                    <p:cond delay="0"/>
                                  </p:stCondLst>
                                  <p:childTnLst>
                                    <p:animMotion origin="layout" path="M -3.88889E-6 -1.48148E-6 L -0.51527 -0.33704 " pathEditMode="relative" rAng="0" ptsTypes="AA">
                                      <p:cBhvr>
                                        <p:cTn id="50" dur="2000" fill="hold"/>
                                        <p:tgtEl>
                                          <p:spTgt spid="172063"/>
                                        </p:tgtEl>
                                        <p:attrNameLst>
                                          <p:attrName>ppt_x</p:attrName>
                                          <p:attrName>ppt_y</p:attrName>
                                        </p:attrNameLst>
                                      </p:cBhvr>
                                      <p:rCtr x="-25764" y="-16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53" grpId="0" animBg="1"/>
      <p:bldP spid="172055" grpId="0"/>
      <p:bldP spid="172056" grpId="0"/>
      <p:bldP spid="172057" grpId="0"/>
      <p:bldP spid="172060" grpId="0" animBg="1"/>
      <p:bldP spid="172060" grpId="1" animBg="1"/>
      <p:bldP spid="172062" grpId="0" animBg="1"/>
      <p:bldP spid="172062" grpId="1" animBg="1"/>
      <p:bldP spid="172063" grpId="0" animBg="1"/>
      <p:bldP spid="172063" grpId="1" animBg="1"/>
      <p:bldP spid="172064" grpId="0" animBg="1"/>
      <p:bldP spid="172065" grpId="0" animBg="1"/>
      <p:bldP spid="172066" grpId="0" animBg="1"/>
      <p:bldP spid="172067"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2706" name="Picture 19"/>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2185988"/>
            <a:ext cx="4114800" cy="661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707" name="Rectangle 3"/>
          <p:cNvSpPr>
            <a:spLocks noGrp="1" noChangeArrowheads="1"/>
          </p:cNvSpPr>
          <p:nvPr>
            <p:ph type="title"/>
          </p:nvPr>
        </p:nvSpPr>
        <p:spPr>
          <a:xfrm>
            <a:off x="152400" y="228600"/>
            <a:ext cx="8229600" cy="868363"/>
          </a:xfrm>
        </p:spPr>
        <p:txBody>
          <a:bodyPr/>
          <a:lstStyle/>
          <a:p>
            <a:pPr eaLnBrk="1" hangingPunct="1"/>
            <a:r>
              <a:rPr lang="en-GB">
                <a:latin typeface="Arial" charset="0"/>
              </a:rPr>
              <a:t>Matrix multiplication (2)</a:t>
            </a:r>
          </a:p>
        </p:txBody>
      </p:sp>
      <p:pic>
        <p:nvPicPr>
          <p:cNvPr id="72708"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04800" y="3581400"/>
            <a:ext cx="4038600" cy="16065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2709" name="Text Box 6"/>
          <p:cNvSpPr txBox="1">
            <a:spLocks noChangeArrowheads="1"/>
          </p:cNvSpPr>
          <p:nvPr/>
        </p:nvSpPr>
        <p:spPr bwMode="auto">
          <a:xfrm>
            <a:off x="7772400" y="2744788"/>
            <a:ext cx="685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n</a:t>
            </a:r>
            <a:r>
              <a:rPr lang="de-DE" sz="2800" baseline="-25000">
                <a:latin typeface="Times New Roman" charset="0"/>
              </a:rPr>
              <a:t>t+1</a:t>
            </a:r>
          </a:p>
        </p:txBody>
      </p:sp>
      <p:sp>
        <p:nvSpPr>
          <p:cNvPr id="72710" name="Rectangle 7"/>
          <p:cNvSpPr>
            <a:spLocks noChangeArrowheads="1"/>
          </p:cNvSpPr>
          <p:nvPr/>
        </p:nvSpPr>
        <p:spPr bwMode="auto">
          <a:xfrm>
            <a:off x="7467600" y="3429000"/>
            <a:ext cx="1524000" cy="1752600"/>
          </a:xfrm>
          <a:prstGeom prst="rect">
            <a:avLst/>
          </a:prstGeom>
          <a:noFill/>
          <a:ln w="2857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1" name="Rectangle 8"/>
          <p:cNvSpPr>
            <a:spLocks noChangeArrowheads="1"/>
          </p:cNvSpPr>
          <p:nvPr/>
        </p:nvSpPr>
        <p:spPr bwMode="auto">
          <a:xfrm>
            <a:off x="7772400" y="3200400"/>
            <a:ext cx="914400" cy="22860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12" name="Text Box 9"/>
          <p:cNvSpPr txBox="1">
            <a:spLocks noChangeArrowheads="1"/>
          </p:cNvSpPr>
          <p:nvPr/>
        </p:nvSpPr>
        <p:spPr bwMode="auto">
          <a:xfrm>
            <a:off x="4419600" y="4010025"/>
            <a:ext cx="38735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b="1">
                <a:latin typeface="Times New Roman" charset="0"/>
              </a:rPr>
              <a:t>=</a:t>
            </a:r>
            <a:endParaRPr lang="de-DE" sz="2800" b="1" baseline="-25000">
              <a:latin typeface="Times New Roman" charset="0"/>
            </a:endParaRPr>
          </a:p>
        </p:txBody>
      </p:sp>
      <p:sp>
        <p:nvSpPr>
          <p:cNvPr id="219146" name="Rectangle 10"/>
          <p:cNvSpPr>
            <a:spLocks noChangeArrowheads="1"/>
          </p:cNvSpPr>
          <p:nvPr/>
        </p:nvSpPr>
        <p:spPr bwMode="auto">
          <a:xfrm rot="5400000">
            <a:off x="2438400" y="2209800"/>
            <a:ext cx="381000" cy="3276600"/>
          </a:xfrm>
          <a:prstGeom prst="rect">
            <a:avLst/>
          </a:prstGeom>
          <a:noFill/>
          <a:ln w="38100">
            <a:solidFill>
              <a:srgbClr val="FF33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47" name="Text Box 11"/>
          <p:cNvSpPr txBox="1">
            <a:spLocks noChangeArrowheads="1"/>
          </p:cNvSpPr>
          <p:nvPr/>
        </p:nvSpPr>
        <p:spPr bwMode="auto">
          <a:xfrm>
            <a:off x="4473575" y="3481388"/>
            <a:ext cx="29178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1+1.3333+0.245  =</a:t>
            </a:r>
            <a:endParaRPr lang="de-DE" sz="2800" baseline="-25000">
              <a:latin typeface="Times New Roman" charset="0"/>
            </a:endParaRPr>
          </a:p>
        </p:txBody>
      </p:sp>
      <p:sp>
        <p:nvSpPr>
          <p:cNvPr id="219148" name="Text Box 12"/>
          <p:cNvSpPr txBox="1">
            <a:spLocks noChangeArrowheads="1"/>
          </p:cNvSpPr>
          <p:nvPr/>
        </p:nvSpPr>
        <p:spPr bwMode="auto">
          <a:xfrm>
            <a:off x="4876800" y="4116388"/>
            <a:ext cx="25622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1.3333 + 0 + 0 =</a:t>
            </a:r>
            <a:endParaRPr lang="de-DE" sz="2800" baseline="-25000">
              <a:latin typeface="Times New Roman" charset="0"/>
            </a:endParaRPr>
          </a:p>
        </p:txBody>
      </p:sp>
      <p:sp>
        <p:nvSpPr>
          <p:cNvPr id="219149" name="Text Box 13"/>
          <p:cNvSpPr txBox="1">
            <a:spLocks noChangeArrowheads="1"/>
          </p:cNvSpPr>
          <p:nvPr/>
        </p:nvSpPr>
        <p:spPr bwMode="auto">
          <a:xfrm>
            <a:off x="4876800" y="4649788"/>
            <a:ext cx="2384425"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latin typeface="Times New Roman" charset="0"/>
              </a:rPr>
              <a:t>0 + 0.445 + 0 =</a:t>
            </a:r>
            <a:endParaRPr lang="de-DE" sz="2800" baseline="-25000">
              <a:latin typeface="Times New Roman" charset="0"/>
            </a:endParaRPr>
          </a:p>
        </p:txBody>
      </p:sp>
      <p:sp>
        <p:nvSpPr>
          <p:cNvPr id="219150" name="Text Box 14"/>
          <p:cNvSpPr txBox="1">
            <a:spLocks noChangeArrowheads="1"/>
          </p:cNvSpPr>
          <p:nvPr/>
        </p:nvSpPr>
        <p:spPr bwMode="auto">
          <a:xfrm>
            <a:off x="7696200" y="3505200"/>
            <a:ext cx="1073150" cy="519113"/>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FF3300"/>
                </a:solidFill>
                <a:latin typeface="Times New Roman" charset="0"/>
              </a:rPr>
              <a:t>2.578 </a:t>
            </a:r>
            <a:endParaRPr lang="de-DE" sz="2800" baseline="-25000">
              <a:solidFill>
                <a:srgbClr val="FF3300"/>
              </a:solidFill>
              <a:latin typeface="Times New Roman" charset="0"/>
            </a:endParaRPr>
          </a:p>
        </p:txBody>
      </p:sp>
      <p:sp>
        <p:nvSpPr>
          <p:cNvPr id="219151" name="Text Box 15"/>
          <p:cNvSpPr txBox="1">
            <a:spLocks noChangeArrowheads="1"/>
          </p:cNvSpPr>
          <p:nvPr/>
        </p:nvSpPr>
        <p:spPr bwMode="auto">
          <a:xfrm>
            <a:off x="7677150" y="4052888"/>
            <a:ext cx="11620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00CC"/>
                </a:solidFill>
                <a:latin typeface="Times New Roman" charset="0"/>
              </a:rPr>
              <a:t>1.3333</a:t>
            </a:r>
            <a:endParaRPr lang="de-DE" sz="2800" baseline="-25000">
              <a:solidFill>
                <a:srgbClr val="0000CC"/>
              </a:solidFill>
              <a:latin typeface="Times New Roman" charset="0"/>
            </a:endParaRPr>
          </a:p>
        </p:txBody>
      </p:sp>
      <p:sp>
        <p:nvSpPr>
          <p:cNvPr id="219152" name="Text Box 16"/>
          <p:cNvSpPr txBox="1">
            <a:spLocks noChangeArrowheads="1"/>
          </p:cNvSpPr>
          <p:nvPr/>
        </p:nvSpPr>
        <p:spPr bwMode="auto">
          <a:xfrm>
            <a:off x="7677150" y="4586288"/>
            <a:ext cx="984250" cy="519112"/>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800">
                <a:solidFill>
                  <a:srgbClr val="008000"/>
                </a:solidFill>
                <a:latin typeface="Times New Roman" charset="0"/>
              </a:rPr>
              <a:t>0.445</a:t>
            </a:r>
            <a:endParaRPr lang="de-DE" sz="2800" baseline="-25000">
              <a:solidFill>
                <a:srgbClr val="008000"/>
              </a:solidFill>
              <a:latin typeface="Times New Roman" charset="0"/>
            </a:endParaRPr>
          </a:p>
        </p:txBody>
      </p:sp>
      <p:sp>
        <p:nvSpPr>
          <p:cNvPr id="219153" name="Rectangle 17"/>
          <p:cNvSpPr>
            <a:spLocks noChangeArrowheads="1"/>
          </p:cNvSpPr>
          <p:nvPr/>
        </p:nvSpPr>
        <p:spPr bwMode="auto">
          <a:xfrm rot="5400000">
            <a:off x="2438400" y="2743200"/>
            <a:ext cx="381000" cy="3276600"/>
          </a:xfrm>
          <a:prstGeom prst="rect">
            <a:avLst/>
          </a:prstGeom>
          <a:noFill/>
          <a:ln w="38100">
            <a:solidFill>
              <a:srgbClr val="0000CC"/>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19154" name="Rectangle 18"/>
          <p:cNvSpPr>
            <a:spLocks noChangeArrowheads="1"/>
          </p:cNvSpPr>
          <p:nvPr/>
        </p:nvSpPr>
        <p:spPr bwMode="auto">
          <a:xfrm rot="5400000">
            <a:off x="2438400" y="3232150"/>
            <a:ext cx="381000" cy="3276600"/>
          </a:xfrm>
          <a:prstGeom prst="rect">
            <a:avLst/>
          </a:prstGeom>
          <a:noFill/>
          <a:ln w="38100">
            <a:solidFill>
              <a:srgbClr val="008000"/>
            </a:solidFill>
            <a:miter lim="800000"/>
            <a:headEnd/>
            <a:tailEnd/>
          </a:ln>
          <a:effectLst/>
          <a:extLst>
            <a:ext uri="{909E8E84-426E-40dd-AFC4-6F175D3DCCD1}">
              <a14:hiddenFill xmlns:a14="http://schemas.microsoft.com/office/drawing/2010/main" xmlns="">
                <a:gradFill rotWithShape="1">
                  <a:gsLst>
                    <a:gs pos="0">
                      <a:srgbClr val="FFFF00">
                        <a:alpha val="60001"/>
                      </a:srgbClr>
                    </a:gs>
                    <a:gs pos="100000">
                      <a:srgbClr val="FFFF00">
                        <a:alpha val="60001"/>
                      </a:srgbClr>
                    </a:gs>
                  </a:gsLst>
                  <a:lin ang="5400000" scaled="1"/>
                </a:gra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2722" name="Text Box 20"/>
          <p:cNvSpPr txBox="1">
            <a:spLocks noChangeArrowheads="1"/>
          </p:cNvSpPr>
          <p:nvPr/>
        </p:nvSpPr>
        <p:spPr bwMode="auto">
          <a:xfrm>
            <a:off x="2057400" y="2971800"/>
            <a:ext cx="1066800" cy="5191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t>%*%</a:t>
            </a:r>
          </a:p>
        </p:txBody>
      </p:sp>
      <p:sp>
        <p:nvSpPr>
          <p:cNvPr id="219157" name="AutoShape 21"/>
          <p:cNvSpPr>
            <a:spLocks noChangeArrowheads="1"/>
          </p:cNvSpPr>
          <p:nvPr/>
        </p:nvSpPr>
        <p:spPr bwMode="auto">
          <a:xfrm flipH="1">
            <a:off x="4800600" y="2286000"/>
            <a:ext cx="3581400" cy="609600"/>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4700 h 21600"/>
              <a:gd name="T14" fmla="*/ 20899 w 21600"/>
              <a:gd name="T15" fmla="*/ 7458 h 21600"/>
            </a:gdLst>
            <a:ahLst/>
            <a:cxnLst>
              <a:cxn ang="T8">
                <a:pos x="T0" y="T1"/>
              </a:cxn>
              <a:cxn ang="T9">
                <a:pos x="T2" y="T3"/>
              </a:cxn>
              <a:cxn ang="T10">
                <a:pos x="T4" y="T5"/>
              </a:cxn>
              <a:cxn ang="T11">
                <a:pos x="T6" y="T7"/>
              </a:cxn>
            </a:cxnLst>
            <a:rect l="T12" t="T13" r="T14" b="T15"/>
            <a:pathLst>
              <a:path w="21600" h="21600">
                <a:moveTo>
                  <a:pt x="21600" y="6079"/>
                </a:moveTo>
                <a:lnTo>
                  <a:pt x="18512" y="0"/>
                </a:lnTo>
                <a:lnTo>
                  <a:pt x="18512" y="4700"/>
                </a:lnTo>
                <a:lnTo>
                  <a:pt x="12427" y="4700"/>
                </a:lnTo>
                <a:cubicBezTo>
                  <a:pt x="5564" y="4700"/>
                  <a:pt x="0" y="8039"/>
                  <a:pt x="0" y="12158"/>
                </a:cubicBezTo>
                <a:lnTo>
                  <a:pt x="0" y="21600"/>
                </a:lnTo>
                <a:lnTo>
                  <a:pt x="2819" y="21600"/>
                </a:lnTo>
                <a:lnTo>
                  <a:pt x="2819" y="12158"/>
                </a:lnTo>
                <a:cubicBezTo>
                  <a:pt x="2819" y="9562"/>
                  <a:pt x="7121" y="7458"/>
                  <a:pt x="12427" y="7458"/>
                </a:cubicBezTo>
                <a:lnTo>
                  <a:pt x="18512" y="7458"/>
                </a:lnTo>
                <a:lnTo>
                  <a:pt x="18512" y="12158"/>
                </a:lnTo>
                <a:lnTo>
                  <a:pt x="21600" y="6079"/>
                </a:lnTo>
                <a:close/>
              </a:path>
            </a:pathLst>
          </a:custGeom>
          <a:solidFill>
            <a:srgbClr val="FFFF00"/>
          </a:solidFill>
          <a:ln w="9525">
            <a:solidFill>
              <a:schemeClr val="tx1"/>
            </a:solidFill>
            <a:miter lim="800000"/>
            <a:headEnd/>
            <a:tailEnd/>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nchor="ctr"/>
          <a:lstStyle/>
          <a:p>
            <a:endParaRPr lang="en-US"/>
          </a:p>
        </p:txBody>
      </p:sp>
      <p:sp>
        <p:nvSpPr>
          <p:cNvPr id="219159" name="Text Box 23"/>
          <p:cNvSpPr txBox="1">
            <a:spLocks noChangeArrowheads="1"/>
          </p:cNvSpPr>
          <p:nvPr/>
        </p:nvSpPr>
        <p:spPr bwMode="auto">
          <a:xfrm>
            <a:off x="5943600" y="1919288"/>
            <a:ext cx="1447800" cy="5191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2800">
                <a:latin typeface="Times New Roman" charset="0"/>
              </a:rPr>
              <a:t>drop(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91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914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915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915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914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9151"/>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915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9149"/>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915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1915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9159"/>
                                        </p:tgtEl>
                                        <p:attrNameLst>
                                          <p:attrName>style.visibility</p:attrName>
                                        </p:attrNameLst>
                                      </p:cBhvr>
                                      <p:to>
                                        <p:strVal val="visible"/>
                                      </p:to>
                                    </p:set>
                                  </p:childTnLst>
                                </p:cTn>
                              </p:par>
                              <p:par>
                                <p:cTn id="45" presetID="0" presetClass="path" presetSubtype="0" accel="50000" decel="50000" fill="hold" grpId="1" nodeType="withEffect">
                                  <p:stCondLst>
                                    <p:cond delay="0"/>
                                  </p:stCondLst>
                                  <p:childTnLst>
                                    <p:animMotion origin="layout" path="M 2.77778E-6 -2.59259E-6 L -0.72865 -0.1831 " pathEditMode="relative" rAng="0" ptsTypes="AA">
                                      <p:cBhvr>
                                        <p:cTn id="46" dur="2000" fill="hold"/>
                                        <p:tgtEl>
                                          <p:spTgt spid="219150"/>
                                        </p:tgtEl>
                                        <p:attrNameLst>
                                          <p:attrName>ppt_x</p:attrName>
                                          <p:attrName>ppt_y</p:attrName>
                                        </p:attrNameLst>
                                      </p:cBhvr>
                                      <p:rCtr x="-36441" y="-9167"/>
                                    </p:animMotion>
                                  </p:childTnLst>
                                </p:cTn>
                              </p:par>
                              <p:par>
                                <p:cTn id="47" presetID="0" presetClass="path" presetSubtype="0" accel="50000" decel="50000" fill="hold" grpId="1" nodeType="withEffect">
                                  <p:stCondLst>
                                    <p:cond delay="0"/>
                                  </p:stCondLst>
                                  <p:childTnLst>
                                    <p:animMotion origin="layout" path="M 5E-6 -3.7037E-6 L -0.61806 -0.26481 " pathEditMode="relative" rAng="0" ptsTypes="AA">
                                      <p:cBhvr>
                                        <p:cTn id="48" dur="2000" fill="hold"/>
                                        <p:tgtEl>
                                          <p:spTgt spid="219151"/>
                                        </p:tgtEl>
                                        <p:attrNameLst>
                                          <p:attrName>ppt_x</p:attrName>
                                          <p:attrName>ppt_y</p:attrName>
                                        </p:attrNameLst>
                                      </p:cBhvr>
                                      <p:rCtr x="-30903" y="-13241"/>
                                    </p:animMotion>
                                  </p:childTnLst>
                                </p:cTn>
                              </p:par>
                              <p:par>
                                <p:cTn id="49" presetID="0" presetClass="path" presetSubtype="0" accel="50000" decel="50000" fill="hold" grpId="1" nodeType="withEffect">
                                  <p:stCondLst>
                                    <p:cond delay="0"/>
                                  </p:stCondLst>
                                  <p:childTnLst>
                                    <p:animMotion origin="layout" path="M -2.77778E-6 -1.48148E-6 L -0.49166 -0.33889 " pathEditMode="relative" rAng="0" ptsTypes="AA">
                                      <p:cBhvr>
                                        <p:cTn id="50" dur="2000" fill="hold"/>
                                        <p:tgtEl>
                                          <p:spTgt spid="219152"/>
                                        </p:tgtEl>
                                        <p:attrNameLst>
                                          <p:attrName>ppt_x</p:attrName>
                                          <p:attrName>ppt_y</p:attrName>
                                        </p:attrNameLst>
                                      </p:cBhvr>
                                      <p:rCtr x="-24583" y="-1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146" grpId="0" animBg="1"/>
      <p:bldP spid="219147" grpId="0"/>
      <p:bldP spid="219148" grpId="0"/>
      <p:bldP spid="219149" grpId="0"/>
      <p:bldP spid="219150" grpId="0" animBg="1"/>
      <p:bldP spid="219150" grpId="1" animBg="1"/>
      <p:bldP spid="219151" grpId="0" animBg="1"/>
      <p:bldP spid="219151" grpId="1" animBg="1"/>
      <p:bldP spid="219152" grpId="0" animBg="1"/>
      <p:bldP spid="219152" grpId="1" animBg="1"/>
      <p:bldP spid="219153" grpId="0" animBg="1"/>
      <p:bldP spid="219154" grpId="0" animBg="1"/>
      <p:bldP spid="219157" grpId="0" animBg="1"/>
      <p:bldP spid="21915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384175"/>
            <a:ext cx="8077200" cy="911225"/>
          </a:xfrm>
        </p:spPr>
        <p:txBody>
          <a:bodyPr/>
          <a:lstStyle/>
          <a:p>
            <a:pPr marL="838200" indent="-838200" eaLnBrk="1" hangingPunct="1"/>
            <a:r>
              <a:rPr lang="en-US" sz="4000">
                <a:latin typeface="Arial" charset="0"/>
              </a:rPr>
              <a:t>Conservation-Related Differences Between Non-Marine and Marine realms</a:t>
            </a:r>
            <a:endParaRPr lang="en-GB" sz="4000">
              <a:latin typeface="Arial" charset="0"/>
            </a:endParaRPr>
          </a:p>
        </p:txBody>
      </p:sp>
      <p:graphicFrame>
        <p:nvGraphicFramePr>
          <p:cNvPr id="83041" name="Group 97"/>
          <p:cNvGraphicFramePr>
            <a:graphicFrameLocks noGrp="1"/>
          </p:cNvGraphicFramePr>
          <p:nvPr>
            <p:ph sz="half" idx="2"/>
          </p:nvPr>
        </p:nvGraphicFramePr>
        <p:xfrm>
          <a:off x="533400" y="1828800"/>
          <a:ext cx="8001000" cy="4572001"/>
        </p:xfrm>
        <a:graphic>
          <a:graphicData uri="http://schemas.openxmlformats.org/drawingml/2006/table">
            <a:tbl>
              <a:tblPr/>
              <a:tblGrid>
                <a:gridCol w="1752600"/>
                <a:gridCol w="3733800"/>
                <a:gridCol w="2514600"/>
              </a:tblGrid>
              <a:tr h="3778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46367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1) The sea is much larger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•Key processes of marine species and ecosystems routinely violate the boundaries among and within nations that are the spatial basis of governance</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•Life-history (spawning, recruitment, migration)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connectivity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890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2) Seawater is less transparent than air</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•It is much more difficult to do remote observations of species and ecosystems in the depth of the sea than on land</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•Population / biomass estimates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414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3) The sea is more 3-dimensional</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•Decreased accessibility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buoyancy leads to different functional groups – requiring new methodologies for study</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•Ex-situ studies difficult and costly</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•New sampling methods</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•Increased importance of suspension feeders, plankton and nekton</a:t>
                      </a:r>
                      <a:endParaRPr kumimoji="0" lang="de-DE" sz="1800" b="0" i="0" u="none" strike="noStrike" cap="none" normalizeH="0" baseline="0">
                        <a:ln>
                          <a:noFill/>
                        </a:ln>
                        <a:solidFill>
                          <a:schemeClr val="tx1"/>
                        </a:solidFill>
                        <a:effectLst/>
                        <a:latin typeface="Times New Roman" charset="0"/>
                        <a:ea typeface="ＭＳ Ｐゴシック" charset="0"/>
                        <a:cs typeface="Times New Roman" charset="0"/>
                      </a:endParaRP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•Maintenance of aquaria</a:t>
                      </a:r>
                      <a:endParaRPr kumimoji="0" lang="en-US" sz="1800" b="0" i="0" u="none" strike="noStrike" cap="none" normalizeH="0" baseline="0">
                        <a:ln>
                          <a:noFill/>
                        </a:ln>
                        <a:solidFill>
                          <a:schemeClr val="tx1"/>
                        </a:solidFill>
                        <a:effectLst/>
                        <a:latin typeface="Arial" charset="0"/>
                        <a:ea typeface="ＭＳ Ｐゴシック" charset="0"/>
                      </a:endParaRP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93" name="Text Box 98"/>
          <p:cNvSpPr txBox="1">
            <a:spLocks noChangeArrowheads="1"/>
          </p:cNvSpPr>
          <p:nvPr/>
        </p:nvSpPr>
        <p:spPr bwMode="auto">
          <a:xfrm>
            <a:off x="365125" y="6415088"/>
            <a:ext cx="33210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i="1"/>
              <a:t>from Norse and Crowder, 2005</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3731" name="Rectangle 3"/>
          <p:cNvSpPr>
            <a:spLocks noGrp="1" noChangeArrowheads="1"/>
          </p:cNvSpPr>
          <p:nvPr>
            <p:ph type="body" idx="1"/>
          </p:nvPr>
        </p:nvSpPr>
        <p:spPr/>
        <p:txBody>
          <a:bodyPr/>
          <a:lstStyle/>
          <a:p>
            <a:pPr marL="457200" indent="-457200" eaLnBrk="1" hangingPunct="1">
              <a:lnSpc>
                <a:spcPct val="80000"/>
              </a:lnSpc>
            </a:pPr>
            <a:r>
              <a:rPr lang="en-US" sz="2400">
                <a:latin typeface="Arial" charset="0"/>
              </a:rPr>
              <a:t>With this formulation we can calculate the growth of the population according to: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L *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If L remains constantly in time (i.e. the asymptotic growth rate). This value is also known as </a:t>
            </a:r>
            <a:r>
              <a:rPr lang="el-GR" sz="2400" b="1">
                <a:latin typeface="Arial" charset="0"/>
                <a:cs typeface="Arial" charset="0"/>
              </a:rPr>
              <a:t>λ</a:t>
            </a:r>
            <a:r>
              <a:rPr lang="de-DE" sz="2400" b="1">
                <a:latin typeface="Arial" charset="0"/>
                <a:cs typeface="Arial" charset="0"/>
              </a:rPr>
              <a:t>,</a:t>
            </a:r>
            <a:r>
              <a:rPr lang="de-DE" sz="2400">
                <a:latin typeface="Arial" charset="0"/>
                <a:cs typeface="Arial" charset="0"/>
              </a:rPr>
              <a:t> </a:t>
            </a:r>
            <a:r>
              <a:rPr lang="en-US" sz="2400">
                <a:latin typeface="Arial" charset="0"/>
              </a:rPr>
              <a:t>and describes when the population structure has reached a stable distribution. </a:t>
            </a:r>
          </a:p>
          <a:p>
            <a:pPr marL="457200" indent="-457200" eaLnBrk="1" hangingPunct="1">
              <a:lnSpc>
                <a:spcPct val="80000"/>
              </a:lnSpc>
            </a:pPr>
            <a:endParaRPr lang="en-US" sz="2400">
              <a:latin typeface="Arial" charset="0"/>
            </a:endParaRPr>
          </a:p>
          <a:p>
            <a:pPr marL="457200" indent="-457200" eaLnBrk="1" hangingPunct="1">
              <a:lnSpc>
                <a:spcPct val="80000"/>
              </a:lnSpc>
              <a:buFontTx/>
              <a:buNone/>
            </a:pPr>
            <a:r>
              <a:rPr lang="en-US" sz="2400">
                <a:latin typeface="Arial" charset="0"/>
              </a:rPr>
              <a:t>			n</a:t>
            </a:r>
            <a:r>
              <a:rPr lang="en-US" sz="2400" baseline="-25000">
                <a:latin typeface="Arial" charset="0"/>
              </a:rPr>
              <a:t>t+1</a:t>
            </a:r>
            <a:r>
              <a:rPr lang="en-US" sz="2400">
                <a:latin typeface="Arial" charset="0"/>
              </a:rPr>
              <a:t> = </a:t>
            </a:r>
            <a:r>
              <a:rPr lang="el-GR" sz="2400">
                <a:latin typeface="Arial" charset="0"/>
                <a:cs typeface="Arial" charset="0"/>
              </a:rPr>
              <a:t>λ</a:t>
            </a:r>
            <a:r>
              <a:rPr lang="de-DE" sz="2400">
                <a:latin typeface="Arial" charset="0"/>
              </a:rPr>
              <a:t> </a:t>
            </a:r>
            <a:r>
              <a:rPr lang="en-US" sz="2400">
                <a:latin typeface="Arial" charset="0"/>
              </a:rPr>
              <a:t>* n</a:t>
            </a:r>
            <a:r>
              <a:rPr lang="en-US" sz="2400" baseline="-25000">
                <a:latin typeface="Arial" charset="0"/>
              </a:rPr>
              <a:t>t</a:t>
            </a:r>
          </a:p>
          <a:p>
            <a:pPr marL="457200" indent="-457200" eaLnBrk="1" hangingPunct="1">
              <a:lnSpc>
                <a:spcPct val="80000"/>
              </a:lnSpc>
            </a:pPr>
            <a:endParaRPr lang="en-US" sz="2400">
              <a:latin typeface="Arial" charset="0"/>
            </a:endParaRPr>
          </a:p>
          <a:p>
            <a:pPr marL="457200" indent="-457200" eaLnBrk="1" hangingPunct="1">
              <a:lnSpc>
                <a:spcPct val="80000"/>
              </a:lnSpc>
            </a:pPr>
            <a:r>
              <a:rPr lang="el-GR" sz="2400">
                <a:latin typeface="Arial" charset="0"/>
                <a:cs typeface="Arial" charset="0"/>
              </a:rPr>
              <a:t>λ</a:t>
            </a:r>
            <a:r>
              <a:rPr lang="de-DE" sz="2400">
                <a:latin typeface="Arial" charset="0"/>
              </a:rPr>
              <a:t> </a:t>
            </a:r>
            <a:r>
              <a:rPr lang="en-US" sz="2400">
                <a:latin typeface="Arial" charset="0"/>
              </a:rPr>
              <a:t>is the dominant (the biggest) </a:t>
            </a:r>
            <a:r>
              <a:rPr lang="en-US" sz="2400" i="1">
                <a:latin typeface="Arial" charset="0"/>
              </a:rPr>
              <a:t>Eigenvalue</a:t>
            </a:r>
            <a:r>
              <a:rPr lang="en-US" sz="2400">
                <a:latin typeface="Arial" charset="0"/>
              </a:rPr>
              <a:t> of L. </a:t>
            </a:r>
            <a:endParaRPr lang="en-GB" sz="2400">
              <a:latin typeface="Arial" charset="0"/>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en-US" sz="4000">
                <a:latin typeface="Arial" charset="0"/>
              </a:rPr>
              <a:t>Age-class structured population models - introduction</a:t>
            </a:r>
            <a:endParaRPr lang="en-GB" sz="4000">
              <a:latin typeface="Arial" charset="0"/>
            </a:endParaRPr>
          </a:p>
        </p:txBody>
      </p:sp>
      <p:sp>
        <p:nvSpPr>
          <p:cNvPr id="74755" name="Rectangle 3"/>
          <p:cNvSpPr>
            <a:spLocks noGrp="1" noChangeArrowheads="1"/>
          </p:cNvSpPr>
          <p:nvPr>
            <p:ph type="body" idx="1"/>
          </p:nvPr>
        </p:nvSpPr>
        <p:spPr/>
        <p:txBody>
          <a:bodyPr/>
          <a:lstStyle/>
          <a:p>
            <a:pPr marL="457200" indent="-457200" eaLnBrk="1" hangingPunct="1">
              <a:lnSpc>
                <a:spcPct val="90000"/>
              </a:lnSpc>
            </a:pPr>
            <a:r>
              <a:rPr lang="en-US" sz="2400">
                <a:latin typeface="Arial" charset="0"/>
              </a:rPr>
              <a:t>In last decades different matrix-types were stressed to analyze age- or size structured  populations. Assuming that not all individuals of a certain size class leave the class after a defined time  span but some of them remain within the class with a certain probability. Furthermore, the size classes could be better defined according to individual's performance (fecundity, survivorship, etc.) than to age. In this cases, the size of the classes to be defined could be you uneven. To handle this problem, </a:t>
            </a:r>
            <a:r>
              <a:rPr lang="en-US" sz="2400" b="1">
                <a:latin typeface="Arial" charset="0"/>
              </a:rPr>
              <a:t>USHER- matrix </a:t>
            </a:r>
            <a:r>
              <a:rPr lang="en-US" sz="2400">
                <a:latin typeface="Arial" charset="0"/>
              </a:rPr>
              <a:t>and/or </a:t>
            </a:r>
            <a:r>
              <a:rPr lang="en-US" sz="2400" b="1">
                <a:latin typeface="Arial" charset="0"/>
              </a:rPr>
              <a:t>LEFKOVICH</a:t>
            </a:r>
            <a:r>
              <a:rPr lang="en-US" sz="2400">
                <a:latin typeface="Arial" charset="0"/>
              </a:rPr>
              <a:t> - matrices are suitable:</a:t>
            </a:r>
            <a:r>
              <a:rPr lang="de-DE" sz="2400">
                <a:latin typeface="Arial" charset="0"/>
              </a:rPr>
              <a:t> </a:t>
            </a:r>
            <a:endParaRPr lang="en-GB" sz="2400">
              <a:latin typeface="Arial" charset="0"/>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r>
              <a:rPr lang="en-US" sz="4000">
                <a:latin typeface="Arial" charset="0"/>
              </a:rPr>
              <a:t>Stage-class structured population models - introduction</a:t>
            </a:r>
            <a:endParaRPr lang="en-GB" sz="4000">
              <a:latin typeface="Arial" charset="0"/>
            </a:endParaRPr>
          </a:p>
        </p:txBody>
      </p:sp>
      <p:sp>
        <p:nvSpPr>
          <p:cNvPr id="75779" name="Rectangle 3"/>
          <p:cNvSpPr>
            <a:spLocks noGrp="1" noChangeArrowheads="1"/>
          </p:cNvSpPr>
          <p:nvPr>
            <p:ph type="body" idx="1"/>
          </p:nvPr>
        </p:nvSpPr>
        <p:spPr>
          <a:xfrm>
            <a:off x="4038600" y="1600200"/>
            <a:ext cx="4648200" cy="4525963"/>
          </a:xfrm>
        </p:spPr>
        <p:txBody>
          <a:bodyPr/>
          <a:lstStyle/>
          <a:p>
            <a:pPr marL="457200" indent="-457200" eaLnBrk="1" hangingPunct="1">
              <a:lnSpc>
                <a:spcPct val="80000"/>
              </a:lnSpc>
            </a:pPr>
            <a:r>
              <a:rPr lang="en-US" sz="2400">
                <a:latin typeface="Arial" charset="0"/>
              </a:rPr>
              <a:t>  This is an USHER matrix where the </a:t>
            </a:r>
            <a:r>
              <a:rPr lang="en-US" sz="2400">
                <a:solidFill>
                  <a:srgbClr val="FF3300"/>
                </a:solidFill>
                <a:latin typeface="Arial" charset="0"/>
              </a:rPr>
              <a:t>diagonal elements p</a:t>
            </a:r>
            <a:r>
              <a:rPr lang="en-US" sz="2400" baseline="-25000">
                <a:solidFill>
                  <a:srgbClr val="FF3300"/>
                </a:solidFill>
                <a:latin typeface="Arial" charset="0"/>
              </a:rPr>
              <a:t>x</a:t>
            </a:r>
            <a:r>
              <a:rPr lang="en-US" sz="2400">
                <a:latin typeface="Arial" charset="0"/>
              </a:rPr>
              <a:t> characterize the proportion of individuals in each stage who remain in that stage. The </a:t>
            </a:r>
            <a:r>
              <a:rPr lang="en-US" sz="2400">
                <a:solidFill>
                  <a:srgbClr val="0000CC"/>
                </a:solidFill>
                <a:latin typeface="Arial" charset="0"/>
              </a:rPr>
              <a:t>subdiagonal elements g</a:t>
            </a:r>
            <a:r>
              <a:rPr lang="en-US" sz="2400" baseline="-25000">
                <a:solidFill>
                  <a:srgbClr val="0000CC"/>
                </a:solidFill>
                <a:latin typeface="Arial" charset="0"/>
              </a:rPr>
              <a:t>x</a:t>
            </a:r>
            <a:r>
              <a:rPr lang="en-US" sz="2400">
                <a:latin typeface="Arial" charset="0"/>
              </a:rPr>
              <a:t> are the proportion that graduate to the next stage per time step. </a:t>
            </a:r>
          </a:p>
          <a:p>
            <a:pPr marL="457200" indent="-457200" eaLnBrk="1" hangingPunct="1">
              <a:lnSpc>
                <a:spcPct val="80000"/>
              </a:lnSpc>
            </a:pPr>
            <a:endParaRPr lang="en-US" sz="2400">
              <a:latin typeface="Arial" charset="0"/>
            </a:endParaRPr>
          </a:p>
          <a:p>
            <a:pPr marL="457200" indent="-457200" eaLnBrk="1" hangingPunct="1">
              <a:lnSpc>
                <a:spcPct val="80000"/>
              </a:lnSpc>
            </a:pPr>
            <a:r>
              <a:rPr lang="en-US" sz="2400">
                <a:latin typeface="Arial" charset="0"/>
              </a:rPr>
              <a:t>As an example the Loggerhead Sea turtle (</a:t>
            </a:r>
            <a:r>
              <a:rPr lang="en-US" sz="2400" i="1">
                <a:latin typeface="Arial" charset="0"/>
              </a:rPr>
              <a:t>Caretta caretta)</a:t>
            </a:r>
            <a:r>
              <a:rPr lang="en-US" sz="2400">
                <a:latin typeface="Arial" charset="0"/>
              </a:rPr>
              <a:t> problem will be discussed in this course.  </a:t>
            </a:r>
            <a:endParaRPr lang="en-GB" sz="2400">
              <a:latin typeface="Arial" charset="0"/>
            </a:endParaRPr>
          </a:p>
        </p:txBody>
      </p:sp>
      <p:pic>
        <p:nvPicPr>
          <p:cNvPr id="7578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28600" y="1676400"/>
            <a:ext cx="3429000" cy="2428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5782" name="Oval 8"/>
          <p:cNvSpPr>
            <a:spLocks noChangeArrowheads="1"/>
          </p:cNvSpPr>
          <p:nvPr/>
        </p:nvSpPr>
        <p:spPr bwMode="auto">
          <a:xfrm rot="2492548">
            <a:off x="425450" y="2593975"/>
            <a:ext cx="3505200" cy="608013"/>
          </a:xfrm>
          <a:prstGeom prst="ellipse">
            <a:avLst/>
          </a:prstGeom>
          <a:noFill/>
          <a:ln w="3810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5783" name="Oval 9"/>
          <p:cNvSpPr>
            <a:spLocks noChangeArrowheads="1"/>
          </p:cNvSpPr>
          <p:nvPr/>
        </p:nvSpPr>
        <p:spPr bwMode="auto">
          <a:xfrm rot="2492548">
            <a:off x="546100" y="2971800"/>
            <a:ext cx="2590800" cy="533400"/>
          </a:xfrm>
          <a:prstGeom prst="ellipse">
            <a:avLst/>
          </a:prstGeom>
          <a:noFill/>
          <a:ln w="38100">
            <a:solidFill>
              <a:srgbClr val="0000CC"/>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pic>
        <p:nvPicPr>
          <p:cNvPr id="2" name="Picture 1" descr="Screen Shot 2014-06-15 at 21.53.4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800600"/>
            <a:ext cx="3581400" cy="622300"/>
          </a:xfrm>
          <a:prstGeom prst="rect">
            <a:avLst/>
          </a:prstGeom>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atin typeface="Arial" charset="0"/>
              </a:rPr>
              <a:t>Intro to Case Study 2.</a:t>
            </a:r>
            <a:endParaRPr lang="en-GB">
              <a:latin typeface="Arial" charset="0"/>
            </a:endParaRPr>
          </a:p>
        </p:txBody>
      </p:sp>
      <p:pic>
        <p:nvPicPr>
          <p:cNvPr id="76803" name="Picture 1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61925" y="1752600"/>
            <a:ext cx="8829675" cy="3886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r>
              <a:rPr lang="en-US" sz="4000">
                <a:latin typeface="Arial" charset="0"/>
              </a:rPr>
              <a:t>Loggerhead turtle </a:t>
            </a:r>
            <a:br>
              <a:rPr lang="en-US" sz="4000">
                <a:latin typeface="Arial" charset="0"/>
              </a:rPr>
            </a:br>
            <a:r>
              <a:rPr lang="en-US" sz="4000" i="1">
                <a:latin typeface="Arial" charset="0"/>
              </a:rPr>
              <a:t>Carretta carretta</a:t>
            </a:r>
            <a:endParaRPr lang="en-GB" sz="4000" i="1">
              <a:latin typeface="Arial" charset="0"/>
            </a:endParaRPr>
          </a:p>
        </p:txBody>
      </p:sp>
      <p:sp>
        <p:nvSpPr>
          <p:cNvPr id="77827" name="Rectangle 3"/>
          <p:cNvSpPr>
            <a:spLocks noGrp="1" noChangeArrowheads="1"/>
          </p:cNvSpPr>
          <p:nvPr>
            <p:ph type="body" idx="1"/>
          </p:nvPr>
        </p:nvSpPr>
        <p:spPr/>
        <p:txBody>
          <a:bodyPr/>
          <a:lstStyle/>
          <a:p>
            <a:pPr eaLnBrk="1" hangingPunct="1"/>
            <a:endParaRPr lang="en-GB">
              <a:latin typeface="Arial" charset="0"/>
            </a:endParaRPr>
          </a:p>
        </p:txBody>
      </p:sp>
      <p:pic>
        <p:nvPicPr>
          <p:cNvPr id="77828"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52400" y="2514600"/>
            <a:ext cx="4495800" cy="28606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7829"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24400" y="2514600"/>
            <a:ext cx="4191000" cy="2881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GB">
                <a:latin typeface="Arial" charset="0"/>
              </a:rPr>
              <a:t>Loggerhead distribution</a:t>
            </a:r>
          </a:p>
        </p:txBody>
      </p:sp>
      <p:sp>
        <p:nvSpPr>
          <p:cNvPr id="78851" name="Rectangle 3"/>
          <p:cNvSpPr>
            <a:spLocks noGrp="1" noChangeArrowheads="1"/>
          </p:cNvSpPr>
          <p:nvPr>
            <p:ph type="body" idx="1"/>
          </p:nvPr>
        </p:nvSpPr>
        <p:spPr/>
        <p:txBody>
          <a:bodyPr/>
          <a:lstStyle/>
          <a:p>
            <a:pPr eaLnBrk="1" hangingPunct="1"/>
            <a:endParaRPr lang="en-GB">
              <a:latin typeface="Arial" charset="0"/>
            </a:endParaRPr>
          </a:p>
        </p:txBody>
      </p:sp>
      <p:pic>
        <p:nvPicPr>
          <p:cNvPr id="788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8610600" cy="50149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78853" name="Oval 6"/>
          <p:cNvSpPr>
            <a:spLocks noChangeArrowheads="1"/>
          </p:cNvSpPr>
          <p:nvPr/>
        </p:nvSpPr>
        <p:spPr bwMode="auto">
          <a:xfrm>
            <a:off x="2338388" y="3873500"/>
            <a:ext cx="381000" cy="381000"/>
          </a:xfrm>
          <a:prstGeom prst="ellipse">
            <a:avLst/>
          </a:prstGeom>
          <a:noFill/>
          <a:ln w="38100">
            <a:solidFill>
              <a:srgbClr val="FF3300"/>
            </a:solidFill>
            <a:round/>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78854" name="Text Box 7"/>
          <p:cNvSpPr txBox="1">
            <a:spLocks noChangeArrowheads="1"/>
          </p:cNvSpPr>
          <p:nvPr/>
        </p:nvSpPr>
        <p:spPr bwMode="auto">
          <a:xfrm>
            <a:off x="6629400" y="6491288"/>
            <a:ext cx="21018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a:t>www.euroturtle.org</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79875" name="Rectangle 3"/>
          <p:cNvSpPr>
            <a:spLocks noGrp="1" noChangeArrowheads="1"/>
          </p:cNvSpPr>
          <p:nvPr>
            <p:ph type="body" idx="1"/>
          </p:nvPr>
        </p:nvSpPr>
        <p:spPr>
          <a:xfrm>
            <a:off x="457200" y="1219200"/>
            <a:ext cx="8229600" cy="4906963"/>
          </a:xfrm>
        </p:spPr>
        <p:txBody>
          <a:bodyPr/>
          <a:lstStyle/>
          <a:p>
            <a:pPr eaLnBrk="1" hangingPunct="1"/>
            <a:r>
              <a:rPr lang="en-GB">
                <a:latin typeface="Arial" charset="0"/>
              </a:rPr>
              <a:t>Protect nesting beaches</a:t>
            </a:r>
          </a:p>
        </p:txBody>
      </p:sp>
      <p:pic>
        <p:nvPicPr>
          <p:cNvPr id="79876" name="Picture 8"/>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81000" y="5010150"/>
            <a:ext cx="2133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7" name="Picture 1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800600" y="5010150"/>
            <a:ext cx="2209800" cy="16573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8" name="Picture 12"/>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590800" y="5029200"/>
            <a:ext cx="21336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79" name="Picture 16"/>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3200400" y="2133600"/>
            <a:ext cx="3124200" cy="2343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0" name="Picture 17"/>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091363" y="5032375"/>
            <a:ext cx="1747837" cy="16033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1" name="Picture 18"/>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77000" y="2209800"/>
            <a:ext cx="2133600" cy="2133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79882" name="Picture 19"/>
          <p:cNvPicPr>
            <a:picLocks noChangeAspect="1" noChangeArrowheads="1"/>
          </p:cNvPicPr>
          <p:nvPr/>
        </p:nvPicPr>
        <p:blipFill>
          <a:blip r:embed="rId8" cstate="email">
            <a:extLst>
              <a:ext uri="{28A0092B-C50C-407E-A947-70E740481C1C}">
                <a14:useLocalDpi xmlns:a14="http://schemas.microsoft.com/office/drawing/2010/main" val="0"/>
              </a:ext>
            </a:extLst>
          </a:blip>
          <a:srcRect t="26241" r="26570" b="8871"/>
          <a:stretch>
            <a:fillRect/>
          </a:stretch>
        </p:blipFill>
        <p:spPr bwMode="auto">
          <a:xfrm>
            <a:off x="304800" y="2209800"/>
            <a:ext cx="2770188" cy="183515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274638"/>
            <a:ext cx="8229600" cy="868362"/>
          </a:xfrm>
        </p:spPr>
        <p:txBody>
          <a:bodyPr/>
          <a:lstStyle/>
          <a:p>
            <a:pPr eaLnBrk="1" hangingPunct="1"/>
            <a:r>
              <a:rPr lang="en-US">
                <a:latin typeface="Arial" charset="0"/>
              </a:rPr>
              <a:t>How to increase the population?</a:t>
            </a:r>
            <a:endParaRPr lang="en-GB">
              <a:latin typeface="Arial" charset="0"/>
            </a:endParaRPr>
          </a:p>
        </p:txBody>
      </p:sp>
      <p:sp>
        <p:nvSpPr>
          <p:cNvPr id="80899" name="Rectangle 3"/>
          <p:cNvSpPr>
            <a:spLocks noGrp="1" noChangeArrowheads="1"/>
          </p:cNvSpPr>
          <p:nvPr>
            <p:ph type="body" idx="1"/>
          </p:nvPr>
        </p:nvSpPr>
        <p:spPr>
          <a:xfrm>
            <a:off x="457200" y="1219200"/>
            <a:ext cx="8229600" cy="4906963"/>
          </a:xfrm>
        </p:spPr>
        <p:txBody>
          <a:bodyPr/>
          <a:lstStyle/>
          <a:p>
            <a:pPr eaLnBrk="1" hangingPunct="1"/>
            <a:r>
              <a:rPr lang="en-US">
                <a:latin typeface="Arial" charset="0"/>
              </a:rPr>
              <a:t>Turtle Excluder Device (TED)</a:t>
            </a:r>
            <a:endParaRPr lang="en-GB">
              <a:latin typeface="Arial" charset="0"/>
            </a:endParaRPr>
          </a:p>
        </p:txBody>
      </p:sp>
      <p:pic>
        <p:nvPicPr>
          <p:cNvPr id="80900"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67000"/>
            <a:ext cx="4895850" cy="399097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80901"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6477000" cy="30480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1923" name="Rectangle 3"/>
          <p:cNvSpPr>
            <a:spLocks noGrp="1" noChangeArrowheads="1"/>
          </p:cNvSpPr>
          <p:nvPr>
            <p:ph type="body" idx="1"/>
          </p:nvPr>
        </p:nvSpPr>
        <p:spPr/>
        <p:txBody>
          <a:bodyPr/>
          <a:lstStyle/>
          <a:p>
            <a:pPr eaLnBrk="1" hangingPunct="1"/>
            <a:r>
              <a:rPr lang="en-GB">
                <a:latin typeface="Arial" charset="0"/>
              </a:rPr>
              <a:t>template</a:t>
            </a:r>
          </a:p>
        </p:txBody>
      </p:sp>
      <p:sp>
        <p:nvSpPr>
          <p:cNvPr id="81924" name="Rectangle 4"/>
          <p:cNvSpPr>
            <a:spLocks noChangeArrowheads="1"/>
          </p:cNvSpPr>
          <p:nvPr/>
        </p:nvSpPr>
        <p:spPr bwMode="auto">
          <a:xfrm>
            <a:off x="0" y="0"/>
            <a:ext cx="9144000" cy="6858000"/>
          </a:xfrm>
          <a:prstGeom prst="rect">
            <a:avLst/>
          </a:prstGeom>
          <a:solidFill>
            <a:srgbClr val="FF9966"/>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1925" name="Text Box 5"/>
          <p:cNvSpPr txBox="1">
            <a:spLocks noChangeArrowheads="1"/>
          </p:cNvSpPr>
          <p:nvPr/>
        </p:nvSpPr>
        <p:spPr bwMode="auto">
          <a:xfrm>
            <a:off x="533400" y="609600"/>
            <a:ext cx="8077200" cy="3477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4000" dirty="0"/>
              <a:t>End…</a:t>
            </a:r>
          </a:p>
          <a:p>
            <a:pPr eaLnBrk="1" hangingPunct="1">
              <a:spcBef>
                <a:spcPct val="50000"/>
              </a:spcBef>
            </a:pPr>
            <a:endParaRPr lang="en-US" sz="4000" dirty="0"/>
          </a:p>
          <a:p>
            <a:pPr eaLnBrk="1" hangingPunct="1">
              <a:spcBef>
                <a:spcPct val="50000"/>
              </a:spcBef>
            </a:pPr>
            <a:r>
              <a:rPr lang="en-US" sz="4000" dirty="0" smtClean="0"/>
              <a:t>…Practical Handbook</a:t>
            </a:r>
          </a:p>
          <a:p>
            <a:pPr eaLnBrk="1" hangingPunct="1">
              <a:spcBef>
                <a:spcPct val="50000"/>
              </a:spcBef>
            </a:pPr>
            <a:r>
              <a:rPr lang="en-US" sz="4000" dirty="0" smtClean="0"/>
              <a:t>(4. Matrix models)</a:t>
            </a:r>
            <a:endParaRPr lang="en-US" sz="4000"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Management Strategy Evaluation</a:t>
            </a:r>
            <a:endParaRPr lang="en-US" dirty="0"/>
          </a:p>
        </p:txBody>
      </p:sp>
      <p:sp>
        <p:nvSpPr>
          <p:cNvPr id="3" name="Inhaltsplatzhalter 2"/>
          <p:cNvSpPr>
            <a:spLocks noGrp="1"/>
          </p:cNvSpPr>
          <p:nvPr>
            <p:ph idx="1"/>
          </p:nvPr>
        </p:nvSpPr>
        <p:spPr/>
        <p:txBody>
          <a:bodyPr/>
          <a:lstStyle/>
          <a:p>
            <a:r>
              <a:rPr lang="en-AU" altLang="en-US" dirty="0"/>
              <a:t>The aim is to find management strategies that are </a:t>
            </a:r>
            <a:r>
              <a:rPr lang="en-AU" altLang="en-US" b="1" u="sng" dirty="0"/>
              <a:t>robust to uncertainty</a:t>
            </a:r>
            <a:r>
              <a:rPr lang="en-AU" altLang="en-US" dirty="0"/>
              <a:t> rather than strategies that are optimal if a particular scenario is true</a:t>
            </a:r>
            <a:endParaRPr lang="en-US" altLang="en-US" dirty="0"/>
          </a:p>
          <a:p>
            <a:endParaRPr lang="en-US" dirty="0"/>
          </a:p>
        </p:txBody>
      </p:sp>
      <p:pic>
        <p:nvPicPr>
          <p:cNvPr id="5" name="Picture 6"/>
          <p:cNvPicPr>
            <a:picLocks noChangeAspect="1"/>
          </p:cNvPicPr>
          <p:nvPr/>
        </p:nvPicPr>
        <p:blipFill>
          <a:blip r:embed="rId2"/>
          <a:stretch>
            <a:fillRect/>
          </a:stretch>
        </p:blipFill>
        <p:spPr>
          <a:xfrm>
            <a:off x="3581400" y="4267200"/>
            <a:ext cx="5355312" cy="2140203"/>
          </a:xfrm>
          <a:prstGeom prst="rect">
            <a:avLst/>
          </a:prstGeom>
        </p:spPr>
      </p:pic>
      <p:sp>
        <p:nvSpPr>
          <p:cNvPr id="6" name="TextBox 7"/>
          <p:cNvSpPr txBox="1"/>
          <p:nvPr/>
        </p:nvSpPr>
        <p:spPr>
          <a:xfrm>
            <a:off x="3691568" y="6038071"/>
            <a:ext cx="4255652" cy="338554"/>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AU" sz="1600" dirty="0">
                <a:solidFill>
                  <a:srgbClr val="FF0000"/>
                </a:solidFill>
              </a:rPr>
              <a:t>1994: Proceedings for the 1994 ASFB Conference</a:t>
            </a:r>
          </a:p>
        </p:txBody>
      </p:sp>
    </p:spTree>
    <p:extLst>
      <p:ext uri="{BB962C8B-B14F-4D97-AF65-F5344CB8AC3E}">
        <p14:creationId xmlns:p14="http://schemas.microsoft.com/office/powerpoint/2010/main" val="30710459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99611" name="Group 283"/>
          <p:cNvGraphicFramePr>
            <a:graphicFrameLocks noGrp="1"/>
          </p:cNvGraphicFramePr>
          <p:nvPr>
            <p:ph idx="1"/>
          </p:nvPr>
        </p:nvGraphicFramePr>
        <p:xfrm>
          <a:off x="457200" y="990600"/>
          <a:ext cx="8229600" cy="5608338"/>
        </p:xfrm>
        <a:graphic>
          <a:graphicData uri="http://schemas.openxmlformats.org/drawingml/2006/table">
            <a:tbl>
              <a:tblPr/>
              <a:tblGrid>
                <a:gridCol w="1827213"/>
                <a:gridCol w="3967162"/>
                <a:gridCol w="2435225"/>
              </a:tblGrid>
              <a:tr h="45720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4) Marine spp have longer potential dispersal distances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•Reproductive modes involving passive transport may result in large life-cycle closures – thus,  the protection of single geographic locations may not be effective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Planktonic larvae</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Corridors for return migrations</a:t>
                      </a:r>
                    </a:p>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The concept of a "metapopulation" may need to be considered</a:t>
                      </a:r>
                      <a:endParaRPr kumimoji="0" lang="de-DE" sz="1600" b="0" i="0" u="none" strike="noStrike" cap="none" normalizeH="0" baseline="0">
                        <a:ln>
                          <a:noFill/>
                        </a:ln>
                        <a:solidFill>
                          <a:schemeClr val="tx1"/>
                        </a:solidFill>
                        <a:effectLst/>
                        <a:latin typeface="Times New Roman" charset="0"/>
                        <a:ea typeface="ＭＳ Ｐゴシック" charset="0"/>
                        <a:cs typeface="Times New Roman"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04152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5) Pelagic ecosystems undergo rapid spatial shifts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•Contrary to the stability of benthic environments, pelagic environments are in constant flux. Variability in identifiable physical ecosystem features (e.g. currents, water masses, convergence zones, eddys, upwellings) and their associated biota create difficulties in defining conservations areas.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Classification of pelagic ecosystems must incorporate these shifting ecosystem boundaries – Spatial ecology in marine systems must become dynamic and 3-D</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5416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6) Patchiness of producer and consumer biomass in time</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•Crossing of international boundaries by higher predators. Some evidence of increased vulnerability to starvation due to climate changes.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a:ln>
                            <a:noFill/>
                          </a:ln>
                          <a:solidFill>
                            <a:schemeClr val="tx1"/>
                          </a:solidFill>
                          <a:effectLst/>
                          <a:latin typeface="Times New Roman" charset="0"/>
                          <a:ea typeface="ＭＳ Ｐゴシック" charset="0"/>
                          <a:cs typeface="Times New Roman" charset="0"/>
                        </a:rPr>
                        <a:t>• Large ranges of higher consumers (e.g. birds, fishes, marine mammals, sea turtles) needed to locate food patches</a:t>
                      </a:r>
                      <a:endParaRPr kumimoji="0" lang="en-US" sz="1600" b="0" i="0" u="none" strike="noStrike" cap="none" normalizeH="0" baseline="0">
                        <a:ln>
                          <a:noFill/>
                        </a:ln>
                        <a:solidFill>
                          <a:schemeClr val="tx1"/>
                        </a:solidFill>
                        <a:effectLst/>
                        <a:latin typeface="Arial" charset="0"/>
                        <a:ea typeface="ＭＳ Ｐゴシック" charset="0"/>
                      </a:endParaRPr>
                    </a:p>
                  </a:txBody>
                  <a:tcPr marT="45723" marB="4572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smtClean="0"/>
              <a:t>Sources </a:t>
            </a:r>
            <a:r>
              <a:rPr lang="en-US" dirty="0"/>
              <a:t>of </a:t>
            </a:r>
            <a:r>
              <a:rPr lang="en-US" dirty="0" smtClean="0"/>
              <a:t>uncertainty</a:t>
            </a:r>
            <a:endParaRPr lang="en-US" dirty="0"/>
          </a:p>
        </p:txBody>
      </p:sp>
      <p:sp>
        <p:nvSpPr>
          <p:cNvPr id="3" name="Inhaltsplatzhalter 2"/>
          <p:cNvSpPr>
            <a:spLocks noGrp="1"/>
          </p:cNvSpPr>
          <p:nvPr>
            <p:ph idx="1"/>
          </p:nvPr>
        </p:nvSpPr>
        <p:spPr/>
        <p:txBody>
          <a:bodyPr/>
          <a:lstStyle/>
          <a:p>
            <a:pPr>
              <a:buFont typeface="+mj-lt"/>
              <a:buAutoNum type="arabicPeriod"/>
            </a:pPr>
            <a:r>
              <a:rPr lang="en-US" sz="1800" b="1" dirty="0" smtClean="0"/>
              <a:t>Process </a:t>
            </a:r>
            <a:r>
              <a:rPr lang="en-US" sz="1800" b="1" dirty="0"/>
              <a:t>uncertainty</a:t>
            </a:r>
            <a:r>
              <a:rPr lang="en-US" sz="1800" dirty="0"/>
              <a:t>: </a:t>
            </a:r>
            <a:r>
              <a:rPr lang="en-US" sz="1800" dirty="0" smtClean="0"/>
              <a:t>variation in </a:t>
            </a:r>
            <a:r>
              <a:rPr lang="en-US" sz="1800" dirty="0"/>
              <a:t>parameters often considered fixed in stock assessments such as natural mortality, </a:t>
            </a:r>
            <a:r>
              <a:rPr lang="en-US" sz="1800" dirty="0" smtClean="0"/>
              <a:t>recruitment and </a:t>
            </a:r>
            <a:r>
              <a:rPr lang="en-US" sz="1800" dirty="0"/>
              <a:t>selectivity. </a:t>
            </a:r>
          </a:p>
          <a:p>
            <a:pPr>
              <a:buFont typeface="+mj-lt"/>
              <a:buAutoNum type="arabicPeriod"/>
            </a:pPr>
            <a:r>
              <a:rPr lang="en-US" sz="1800" b="1" dirty="0" smtClean="0"/>
              <a:t>Parameter </a:t>
            </a:r>
            <a:r>
              <a:rPr lang="en-US" sz="1800" b="1" dirty="0"/>
              <a:t>uncertainty</a:t>
            </a:r>
            <a:r>
              <a:rPr lang="en-US" sz="1800" dirty="0"/>
              <a:t>: many operating models are fit to the data available, but the values estimated for the parameters of those operating models (e.g. fishery selectivity-at-age, the parameters of the stock–recruitment relationship and historical deviations in recruitment about the stock–recruitment relationship) are subject to error. </a:t>
            </a:r>
          </a:p>
          <a:p>
            <a:pPr>
              <a:buFont typeface="+mj-lt"/>
              <a:buAutoNum type="arabicPeriod"/>
            </a:pPr>
            <a:r>
              <a:rPr lang="en-US" sz="1800" b="1" dirty="0" smtClean="0"/>
              <a:t>Model </a:t>
            </a:r>
            <a:r>
              <a:rPr lang="en-US" sz="1800" b="1" dirty="0"/>
              <a:t>uncertainty</a:t>
            </a:r>
            <a:r>
              <a:rPr lang="en-US" sz="1800" dirty="0"/>
              <a:t>: "All models are wrong</a:t>
            </a:r>
            <a:r>
              <a:rPr lang="en-US" sz="1800" dirty="0" smtClean="0"/>
              <a:t>"</a:t>
            </a:r>
            <a:endParaRPr lang="en-US" sz="1800" dirty="0"/>
          </a:p>
          <a:p>
            <a:pPr>
              <a:buFont typeface="+mj-lt"/>
              <a:buAutoNum type="arabicPeriod"/>
            </a:pPr>
            <a:r>
              <a:rPr lang="en-US" sz="1800" b="1" dirty="0" smtClean="0"/>
              <a:t>Assessment uncertainty</a:t>
            </a:r>
            <a:r>
              <a:rPr lang="en-US" sz="1800" dirty="0" smtClean="0"/>
              <a:t>: Uncertainty </a:t>
            </a:r>
            <a:r>
              <a:rPr lang="en-US" sz="1800" dirty="0"/>
              <a:t>arises when the model used for conducting assessments and providing management advice differs from the operating model, or the data are too noisy to estimate all key parameters reliably. </a:t>
            </a:r>
          </a:p>
          <a:p>
            <a:pPr>
              <a:buFont typeface="+mj-lt"/>
              <a:buAutoNum type="arabicPeriod"/>
            </a:pPr>
            <a:r>
              <a:rPr lang="en-US" sz="1800" b="1" dirty="0" smtClean="0"/>
              <a:t>Implementation </a:t>
            </a:r>
            <a:r>
              <a:rPr lang="en-US" sz="1800" b="1" dirty="0"/>
              <a:t>uncertainty</a:t>
            </a:r>
            <a:r>
              <a:rPr lang="en-US" sz="1800" dirty="0"/>
              <a:t>: </a:t>
            </a:r>
            <a:r>
              <a:rPr lang="en-US" sz="1800" dirty="0" smtClean="0"/>
              <a:t>e.g. when </a:t>
            </a:r>
            <a:r>
              <a:rPr lang="en-US" sz="1800" dirty="0"/>
              <a:t>catches are not the same as the TACs – typically more is taken or the decision-makers do not implement the TACs suggested by the management strategy. </a:t>
            </a:r>
          </a:p>
        </p:txBody>
      </p:sp>
    </p:spTree>
    <p:extLst>
      <p:ext uri="{BB962C8B-B14F-4D97-AF65-F5344CB8AC3E}">
        <p14:creationId xmlns:p14="http://schemas.microsoft.com/office/powerpoint/2010/main" val="24172529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Picture 1"/>
          <p:cNvPicPr>
            <a:picLocks noGrp="1" noChangeAspect="1"/>
          </p:cNvPicPr>
          <p:nvPr>
            <p:ph idx="1"/>
          </p:nvPr>
        </p:nvPicPr>
        <p:blipFill>
          <a:blip r:embed="rId2" cstate="email">
            <a:extLst>
              <a:ext uri="{28A0092B-C50C-407E-A947-70E740481C1C}">
                <a14:useLocalDpi xmlns:a14="http://schemas.microsoft.com/office/drawing/2010/main" val="0"/>
              </a:ext>
            </a:extLst>
          </a:blip>
          <a:srcRect/>
          <a:stretch>
            <a:fillRect/>
          </a:stretch>
        </p:blipFill>
        <p:spPr bwMode="auto">
          <a:xfrm>
            <a:off x="343978" y="827622"/>
            <a:ext cx="8456044" cy="4922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58255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Conceptual </a:t>
            </a:r>
            <a:r>
              <a:rPr lang="en-US" dirty="0" smtClean="0"/>
              <a:t>overview of MSE</a:t>
            </a:r>
            <a:endParaRPr lang="en-US" dirty="0"/>
          </a:p>
        </p:txBody>
      </p:sp>
      <p:pic>
        <p:nvPicPr>
          <p:cNvPr id="4" name="Inhaltsplatzhalter 3"/>
          <p:cNvPicPr>
            <a:picLocks noGrp="1" noChangeAspect="1"/>
          </p:cNvPicPr>
          <p:nvPr>
            <p:ph idx="1"/>
          </p:nvPr>
        </p:nvPicPr>
        <p:blipFill>
          <a:blip r:embed="rId2"/>
          <a:stretch>
            <a:fillRect/>
          </a:stretch>
        </p:blipFill>
        <p:spPr>
          <a:xfrm>
            <a:off x="1619164" y="1508919"/>
            <a:ext cx="5905672" cy="4525963"/>
          </a:xfrm>
          <a:prstGeom prst="rect">
            <a:avLst/>
          </a:prstGeom>
        </p:spPr>
      </p:pic>
      <p:sp>
        <p:nvSpPr>
          <p:cNvPr id="5" name="Textfeld 4"/>
          <p:cNvSpPr txBox="1"/>
          <p:nvPr/>
        </p:nvSpPr>
        <p:spPr>
          <a:xfrm>
            <a:off x="838200" y="6126163"/>
            <a:ext cx="7467600" cy="646331"/>
          </a:xfrm>
          <a:prstGeom prst="rect">
            <a:avLst/>
          </a:prstGeom>
          <a:noFill/>
        </p:spPr>
        <p:txBody>
          <a:bodyPr wrap="square" rtlCol="0">
            <a:spAutoFit/>
          </a:bodyPr>
          <a:lstStyle/>
          <a:p>
            <a:r>
              <a:rPr lang="en-US" dirty="0"/>
              <a:t>Conceptual overview of the management strategy evaluation modelling </a:t>
            </a:r>
            <a:r>
              <a:rPr lang="en-US" dirty="0" smtClean="0"/>
              <a:t>process (Fig. 1 of Punt </a:t>
            </a:r>
            <a:r>
              <a:rPr lang="en-US" dirty="0"/>
              <a:t>et </a:t>
            </a:r>
            <a:r>
              <a:rPr lang="en-US" dirty="0" smtClean="0"/>
              <a:t>al. 2016</a:t>
            </a:r>
            <a:r>
              <a:rPr lang="en-US" dirty="0"/>
              <a:t>)</a:t>
            </a:r>
          </a:p>
        </p:txBody>
      </p:sp>
    </p:spTree>
    <p:extLst>
      <p:ext uri="{BB962C8B-B14F-4D97-AF65-F5344CB8AC3E}">
        <p14:creationId xmlns:p14="http://schemas.microsoft.com/office/powerpoint/2010/main" val="38416041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en-US">
                <a:latin typeface="Arial" charset="0"/>
              </a:rPr>
              <a:t>Template</a:t>
            </a:r>
            <a:endParaRPr lang="en-GB">
              <a:latin typeface="Arial" charset="0"/>
            </a:endParaRPr>
          </a:p>
        </p:txBody>
      </p:sp>
      <p:sp>
        <p:nvSpPr>
          <p:cNvPr id="82947" name="Rectangle 3"/>
          <p:cNvSpPr>
            <a:spLocks noGrp="1" noChangeArrowheads="1"/>
          </p:cNvSpPr>
          <p:nvPr>
            <p:ph type="body" idx="1"/>
          </p:nvPr>
        </p:nvSpPr>
        <p:spPr/>
        <p:txBody>
          <a:bodyPr/>
          <a:lstStyle/>
          <a:p>
            <a:pPr eaLnBrk="1" hangingPunct="1"/>
            <a:r>
              <a:rPr lang="en-GB">
                <a:latin typeface="Arial" charset="0"/>
              </a:rPr>
              <a:t>template</a:t>
            </a:r>
          </a:p>
        </p:txBody>
      </p:sp>
      <p:sp>
        <p:nvSpPr>
          <p:cNvPr id="82948" name="Rectangle 4"/>
          <p:cNvSpPr>
            <a:spLocks noChangeArrowheads="1"/>
          </p:cNvSpPr>
          <p:nvPr/>
        </p:nvSpPr>
        <p:spPr bwMode="auto">
          <a:xfrm>
            <a:off x="0" y="0"/>
            <a:ext cx="9144000" cy="68580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2949" name="Text Box 5"/>
          <p:cNvSpPr txBox="1">
            <a:spLocks noChangeArrowheads="1"/>
          </p:cNvSpPr>
          <p:nvPr/>
        </p:nvSpPr>
        <p:spPr bwMode="auto">
          <a:xfrm>
            <a:off x="2362200" y="2209800"/>
            <a:ext cx="5486400" cy="16160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sz="4000"/>
              <a:t>Metapopulations cont.</a:t>
            </a:r>
          </a:p>
          <a:p>
            <a:pPr eaLnBrk="1" hangingPunct="1">
              <a:spcBef>
                <a:spcPct val="50000"/>
              </a:spcBef>
            </a:pPr>
            <a:r>
              <a:rPr lang="de-DE" sz="4000"/>
              <a:t>(Burgman et al., 1993)</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76200"/>
            <a:ext cx="8229600" cy="1143000"/>
          </a:xfrm>
        </p:spPr>
        <p:txBody>
          <a:bodyPr/>
          <a:lstStyle/>
          <a:p>
            <a:pPr eaLnBrk="1" hangingPunct="1"/>
            <a:r>
              <a:rPr lang="en-US">
                <a:latin typeface="Arial" charset="0"/>
              </a:rPr>
              <a:t>Metapopulation theory</a:t>
            </a:r>
            <a:endParaRPr lang="en-GB">
              <a:latin typeface="Arial" charset="0"/>
            </a:endParaRPr>
          </a:p>
        </p:txBody>
      </p:sp>
      <p:sp>
        <p:nvSpPr>
          <p:cNvPr id="83971" name="Oval 3"/>
          <p:cNvSpPr>
            <a:spLocks noChangeArrowheads="1"/>
          </p:cNvSpPr>
          <p:nvPr/>
        </p:nvSpPr>
        <p:spPr bwMode="auto">
          <a:xfrm>
            <a:off x="944563" y="199548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2" name="Oval 4"/>
          <p:cNvSpPr>
            <a:spLocks noChangeArrowheads="1"/>
          </p:cNvSpPr>
          <p:nvPr/>
        </p:nvSpPr>
        <p:spPr bwMode="auto">
          <a:xfrm>
            <a:off x="1600200" y="1951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3" name="Oval 5"/>
          <p:cNvSpPr>
            <a:spLocks noChangeArrowheads="1"/>
          </p:cNvSpPr>
          <p:nvPr/>
        </p:nvSpPr>
        <p:spPr bwMode="auto">
          <a:xfrm>
            <a:off x="8001000" y="3170238"/>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4" name="Oval 6"/>
          <p:cNvSpPr>
            <a:spLocks noChangeArrowheads="1"/>
          </p:cNvSpPr>
          <p:nvPr/>
        </p:nvSpPr>
        <p:spPr bwMode="auto">
          <a:xfrm>
            <a:off x="1219200" y="25606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75" name="Oval 7"/>
          <p:cNvSpPr>
            <a:spLocks noChangeArrowheads="1"/>
          </p:cNvSpPr>
          <p:nvPr/>
        </p:nvSpPr>
        <p:spPr bwMode="auto">
          <a:xfrm>
            <a:off x="990600" y="313848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76" name="AutoShape 8"/>
          <p:cNvCxnSpPr>
            <a:cxnSpLocks noChangeShapeType="1"/>
            <a:stCxn id="83996" idx="3"/>
            <a:endCxn id="83980" idx="7"/>
          </p:cNvCxnSpPr>
          <p:nvPr/>
        </p:nvCxnSpPr>
        <p:spPr bwMode="auto">
          <a:xfrm flipH="1">
            <a:off x="4092575" y="3201988"/>
            <a:ext cx="219075" cy="666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7" name="AutoShape 9"/>
          <p:cNvCxnSpPr>
            <a:cxnSpLocks noChangeShapeType="1"/>
            <a:stCxn id="83972" idx="3"/>
            <a:endCxn id="83974" idx="7"/>
          </p:cNvCxnSpPr>
          <p:nvPr/>
        </p:nvCxnSpPr>
        <p:spPr bwMode="auto">
          <a:xfrm flipH="1">
            <a:off x="1414463" y="2146300"/>
            <a:ext cx="219075" cy="4476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8" name="AutoShape 10"/>
          <p:cNvCxnSpPr>
            <a:cxnSpLocks noChangeShapeType="1"/>
            <a:stCxn id="84007" idx="5"/>
            <a:endCxn id="83975" idx="1"/>
          </p:cNvCxnSpPr>
          <p:nvPr/>
        </p:nvCxnSpPr>
        <p:spPr bwMode="auto">
          <a:xfrm>
            <a:off x="803275" y="2663825"/>
            <a:ext cx="220663" cy="5080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79" name="AutoShape 11"/>
          <p:cNvCxnSpPr>
            <a:cxnSpLocks noChangeShapeType="1"/>
            <a:stCxn id="84003" idx="4"/>
            <a:endCxn id="84004" idx="0"/>
          </p:cNvCxnSpPr>
          <p:nvPr/>
        </p:nvCxnSpPr>
        <p:spPr bwMode="auto">
          <a:xfrm flipH="1">
            <a:off x="6057900" y="2789238"/>
            <a:ext cx="212725" cy="3810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980" name="Oval 12"/>
          <p:cNvSpPr>
            <a:spLocks noChangeArrowheads="1"/>
          </p:cNvSpPr>
          <p:nvPr/>
        </p:nvSpPr>
        <p:spPr bwMode="auto">
          <a:xfrm>
            <a:off x="3962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1" name="Oval 13"/>
          <p:cNvSpPr>
            <a:spLocks noChangeArrowheads="1"/>
          </p:cNvSpPr>
          <p:nvPr/>
        </p:nvSpPr>
        <p:spPr bwMode="auto">
          <a:xfrm>
            <a:off x="4267200" y="193516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2" name="Oval 14"/>
          <p:cNvSpPr>
            <a:spLocks noChangeArrowheads="1"/>
          </p:cNvSpPr>
          <p:nvPr/>
        </p:nvSpPr>
        <p:spPr bwMode="auto">
          <a:xfrm>
            <a:off x="4024313" y="2606675"/>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3" name="Oval 15"/>
          <p:cNvSpPr>
            <a:spLocks noChangeArrowheads="1"/>
          </p:cNvSpPr>
          <p:nvPr/>
        </p:nvSpPr>
        <p:spPr bwMode="auto">
          <a:xfrm>
            <a:off x="4373563" y="2682875"/>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4" name="Oval 16"/>
          <p:cNvSpPr>
            <a:spLocks noChangeArrowheads="1"/>
          </p:cNvSpPr>
          <p:nvPr/>
        </p:nvSpPr>
        <p:spPr bwMode="auto">
          <a:xfrm>
            <a:off x="4816475" y="315595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5" name="Oval 17"/>
          <p:cNvSpPr>
            <a:spLocks noChangeArrowheads="1"/>
          </p:cNvSpPr>
          <p:nvPr/>
        </p:nvSpPr>
        <p:spPr bwMode="auto">
          <a:xfrm>
            <a:off x="2422525" y="26368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6" name="Oval 18"/>
          <p:cNvSpPr>
            <a:spLocks noChangeArrowheads="1"/>
          </p:cNvSpPr>
          <p:nvPr/>
        </p:nvSpPr>
        <p:spPr bwMode="auto">
          <a:xfrm>
            <a:off x="2438400" y="223996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7" name="Oval 19"/>
          <p:cNvSpPr>
            <a:spLocks noChangeArrowheads="1"/>
          </p:cNvSpPr>
          <p:nvPr/>
        </p:nvSpPr>
        <p:spPr bwMode="auto">
          <a:xfrm>
            <a:off x="3322638" y="20272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8" name="Oval 20"/>
          <p:cNvSpPr>
            <a:spLocks noChangeArrowheads="1"/>
          </p:cNvSpPr>
          <p:nvPr/>
        </p:nvSpPr>
        <p:spPr bwMode="auto">
          <a:xfrm>
            <a:off x="2803525" y="2286000"/>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89" name="Oval 21"/>
          <p:cNvSpPr>
            <a:spLocks noChangeArrowheads="1"/>
          </p:cNvSpPr>
          <p:nvPr/>
        </p:nvSpPr>
        <p:spPr bwMode="auto">
          <a:xfrm>
            <a:off x="3443288" y="2652713"/>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0" name="Oval 22"/>
          <p:cNvSpPr>
            <a:spLocks noChangeArrowheads="1"/>
          </p:cNvSpPr>
          <p:nvPr/>
        </p:nvSpPr>
        <p:spPr bwMode="auto">
          <a:xfrm>
            <a:off x="8458200" y="2332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1" name="Oval 23"/>
          <p:cNvSpPr>
            <a:spLocks noChangeArrowheads="1"/>
          </p:cNvSpPr>
          <p:nvPr/>
        </p:nvSpPr>
        <p:spPr bwMode="auto">
          <a:xfrm>
            <a:off x="7696200" y="21796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2" name="Oval 24"/>
          <p:cNvSpPr>
            <a:spLocks noChangeArrowheads="1"/>
          </p:cNvSpPr>
          <p:nvPr/>
        </p:nvSpPr>
        <p:spPr bwMode="auto">
          <a:xfrm>
            <a:off x="8153400" y="2713038"/>
            <a:ext cx="228600" cy="2286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3993" name="AutoShape 25"/>
          <p:cNvCxnSpPr>
            <a:cxnSpLocks noChangeShapeType="1"/>
            <a:stCxn id="83997" idx="3"/>
            <a:endCxn id="83996" idx="7"/>
          </p:cNvCxnSpPr>
          <p:nvPr/>
        </p:nvCxnSpPr>
        <p:spPr bwMode="auto">
          <a:xfrm flipH="1">
            <a:off x="4527550" y="2832100"/>
            <a:ext cx="382588" cy="153988"/>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3994" name="AutoShape 26"/>
          <p:cNvCxnSpPr>
            <a:cxnSpLocks noChangeShapeType="1"/>
            <a:stCxn id="83997" idx="1"/>
            <a:endCxn id="83995" idx="5"/>
          </p:cNvCxnSpPr>
          <p:nvPr/>
        </p:nvCxnSpPr>
        <p:spPr bwMode="auto">
          <a:xfrm flipH="1" flipV="1">
            <a:off x="4619625" y="2455863"/>
            <a:ext cx="290513" cy="2143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3995" name="Oval 27"/>
          <p:cNvSpPr>
            <a:spLocks noChangeArrowheads="1"/>
          </p:cNvSpPr>
          <p:nvPr/>
        </p:nvSpPr>
        <p:spPr bwMode="auto">
          <a:xfrm>
            <a:off x="4359275" y="2195513"/>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6" name="Oval 28"/>
          <p:cNvSpPr>
            <a:spLocks noChangeArrowheads="1"/>
          </p:cNvSpPr>
          <p:nvPr/>
        </p:nvSpPr>
        <p:spPr bwMode="auto">
          <a:xfrm>
            <a:off x="4267200" y="2941638"/>
            <a:ext cx="304800" cy="3048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7" name="Oval 29"/>
          <p:cNvSpPr>
            <a:spLocks noChangeArrowheads="1"/>
          </p:cNvSpPr>
          <p:nvPr/>
        </p:nvSpPr>
        <p:spPr bwMode="auto">
          <a:xfrm>
            <a:off x="4876800" y="2636838"/>
            <a:ext cx="228600" cy="2286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8" name="Oval 30"/>
          <p:cNvSpPr>
            <a:spLocks noChangeArrowheads="1"/>
          </p:cNvSpPr>
          <p:nvPr/>
        </p:nvSpPr>
        <p:spPr bwMode="auto">
          <a:xfrm>
            <a:off x="1752600" y="2500313"/>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3999" name="Oval 31"/>
          <p:cNvSpPr>
            <a:spLocks noChangeArrowheads="1"/>
          </p:cNvSpPr>
          <p:nvPr/>
        </p:nvSpPr>
        <p:spPr bwMode="auto">
          <a:xfrm>
            <a:off x="5913438" y="2027238"/>
            <a:ext cx="166687"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0" name="Oval 32"/>
          <p:cNvSpPr>
            <a:spLocks noChangeArrowheads="1"/>
          </p:cNvSpPr>
          <p:nvPr/>
        </p:nvSpPr>
        <p:spPr bwMode="auto">
          <a:xfrm>
            <a:off x="6523038" y="19510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1" name="Oval 33"/>
          <p:cNvSpPr>
            <a:spLocks noChangeArrowheads="1"/>
          </p:cNvSpPr>
          <p:nvPr/>
        </p:nvSpPr>
        <p:spPr bwMode="auto">
          <a:xfrm>
            <a:off x="6629400" y="2498725"/>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2" name="Oval 34"/>
          <p:cNvSpPr>
            <a:spLocks noChangeArrowheads="1"/>
          </p:cNvSpPr>
          <p:nvPr/>
        </p:nvSpPr>
        <p:spPr bwMode="auto">
          <a:xfrm>
            <a:off x="5562600" y="24384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3" name="Oval 35"/>
          <p:cNvSpPr>
            <a:spLocks noChangeArrowheads="1"/>
          </p:cNvSpPr>
          <p:nvPr/>
        </p:nvSpPr>
        <p:spPr bwMode="auto">
          <a:xfrm>
            <a:off x="6156325" y="25606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4" name="Oval 36"/>
          <p:cNvSpPr>
            <a:spLocks noChangeArrowheads="1"/>
          </p:cNvSpPr>
          <p:nvPr/>
        </p:nvSpPr>
        <p:spPr bwMode="auto">
          <a:xfrm>
            <a:off x="5943600" y="31702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5" name="Oval 37"/>
          <p:cNvSpPr>
            <a:spLocks noChangeArrowheads="1"/>
          </p:cNvSpPr>
          <p:nvPr/>
        </p:nvSpPr>
        <p:spPr bwMode="auto">
          <a:xfrm>
            <a:off x="7696200" y="2590800"/>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6" name="Oval 38"/>
          <p:cNvSpPr>
            <a:spLocks noChangeArrowheads="1"/>
          </p:cNvSpPr>
          <p:nvPr/>
        </p:nvSpPr>
        <p:spPr bwMode="auto">
          <a:xfrm>
            <a:off x="8229600" y="1951038"/>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a:p>
        </p:txBody>
      </p:sp>
      <p:sp>
        <p:nvSpPr>
          <p:cNvPr id="84007" name="Oval 39"/>
          <p:cNvSpPr>
            <a:spLocks noChangeArrowheads="1"/>
          </p:cNvSpPr>
          <p:nvPr/>
        </p:nvSpPr>
        <p:spPr bwMode="auto">
          <a:xfrm>
            <a:off x="608013" y="2468563"/>
            <a:ext cx="228600" cy="2286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8" name="Oval 40"/>
          <p:cNvSpPr>
            <a:spLocks noChangeArrowheads="1"/>
          </p:cNvSpPr>
          <p:nvPr/>
        </p:nvSpPr>
        <p:spPr bwMode="auto">
          <a:xfrm>
            <a:off x="2743200" y="19351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09" name="Oval 41"/>
          <p:cNvSpPr>
            <a:spLocks noChangeArrowheads="1"/>
          </p:cNvSpPr>
          <p:nvPr/>
        </p:nvSpPr>
        <p:spPr bwMode="auto">
          <a:xfrm>
            <a:off x="3260725" y="2346325"/>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0" name="Oval 42"/>
          <p:cNvSpPr>
            <a:spLocks noChangeArrowheads="1"/>
          </p:cNvSpPr>
          <p:nvPr/>
        </p:nvSpPr>
        <p:spPr bwMode="auto">
          <a:xfrm>
            <a:off x="2468563" y="31543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1" name="Oval 43"/>
          <p:cNvSpPr>
            <a:spLocks noChangeArrowheads="1"/>
          </p:cNvSpPr>
          <p:nvPr/>
        </p:nvSpPr>
        <p:spPr bwMode="auto">
          <a:xfrm>
            <a:off x="3978275" y="2332038"/>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12" name="Oval 44"/>
          <p:cNvSpPr>
            <a:spLocks noChangeArrowheads="1"/>
          </p:cNvSpPr>
          <p:nvPr/>
        </p:nvSpPr>
        <p:spPr bwMode="auto">
          <a:xfrm>
            <a:off x="4860925" y="2163763"/>
            <a:ext cx="152400" cy="1524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13" name="AutoShape 45"/>
          <p:cNvCxnSpPr>
            <a:cxnSpLocks noChangeShapeType="1"/>
            <a:stCxn id="84010" idx="7"/>
            <a:endCxn id="84022" idx="3"/>
          </p:cNvCxnSpPr>
          <p:nvPr/>
        </p:nvCxnSpPr>
        <p:spPr bwMode="auto">
          <a:xfrm flipV="1">
            <a:off x="2598738" y="3062288"/>
            <a:ext cx="206375" cy="1143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4" name="AutoShape 46"/>
          <p:cNvCxnSpPr>
            <a:cxnSpLocks noChangeShapeType="1"/>
            <a:stCxn id="83974" idx="3"/>
            <a:endCxn id="83975" idx="0"/>
          </p:cNvCxnSpPr>
          <p:nvPr/>
        </p:nvCxnSpPr>
        <p:spPr bwMode="auto">
          <a:xfrm flipH="1">
            <a:off x="1104900" y="2755900"/>
            <a:ext cx="147638" cy="382588"/>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5" name="AutoShape 47"/>
          <p:cNvCxnSpPr>
            <a:cxnSpLocks noChangeShapeType="1"/>
            <a:stCxn id="83998" idx="4"/>
            <a:endCxn id="83975" idx="7"/>
          </p:cNvCxnSpPr>
          <p:nvPr/>
        </p:nvCxnSpPr>
        <p:spPr bwMode="auto">
          <a:xfrm flipH="1">
            <a:off x="1185863" y="2728913"/>
            <a:ext cx="681037" cy="4429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6" name="AutoShape 48"/>
          <p:cNvCxnSpPr>
            <a:cxnSpLocks noChangeShapeType="1"/>
            <a:stCxn id="83972" idx="4"/>
            <a:endCxn id="83998" idx="1"/>
          </p:cNvCxnSpPr>
          <p:nvPr/>
        </p:nvCxnSpPr>
        <p:spPr bwMode="auto">
          <a:xfrm>
            <a:off x="1714500" y="2179638"/>
            <a:ext cx="71438" cy="3540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7" name="AutoShape 49"/>
          <p:cNvCxnSpPr>
            <a:cxnSpLocks noChangeShapeType="1"/>
            <a:stCxn id="83972" idx="2"/>
            <a:endCxn id="83971" idx="7"/>
          </p:cNvCxnSpPr>
          <p:nvPr/>
        </p:nvCxnSpPr>
        <p:spPr bwMode="auto">
          <a:xfrm flipH="1" flipV="1">
            <a:off x="1139825" y="2028825"/>
            <a:ext cx="460375" cy="3651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8" name="AutoShape 50"/>
          <p:cNvCxnSpPr>
            <a:cxnSpLocks noChangeShapeType="1"/>
            <a:stCxn id="83974" idx="1"/>
            <a:endCxn id="83971" idx="5"/>
          </p:cNvCxnSpPr>
          <p:nvPr/>
        </p:nvCxnSpPr>
        <p:spPr bwMode="auto">
          <a:xfrm flipH="1" flipV="1">
            <a:off x="1139825" y="2190750"/>
            <a:ext cx="112713" cy="4032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19" name="AutoShape 51"/>
          <p:cNvCxnSpPr>
            <a:cxnSpLocks noChangeShapeType="1"/>
            <a:stCxn id="83974" idx="2"/>
            <a:endCxn id="84007" idx="6"/>
          </p:cNvCxnSpPr>
          <p:nvPr/>
        </p:nvCxnSpPr>
        <p:spPr bwMode="auto">
          <a:xfrm flipH="1" flipV="1">
            <a:off x="836613" y="2582863"/>
            <a:ext cx="382587" cy="920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0" name="AutoShape 52"/>
          <p:cNvCxnSpPr>
            <a:cxnSpLocks noChangeShapeType="1"/>
            <a:stCxn id="83971" idx="3"/>
            <a:endCxn id="84007" idx="7"/>
          </p:cNvCxnSpPr>
          <p:nvPr/>
        </p:nvCxnSpPr>
        <p:spPr bwMode="auto">
          <a:xfrm flipH="1">
            <a:off x="803275" y="2190750"/>
            <a:ext cx="174625" cy="31115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1" name="AutoShape 53"/>
          <p:cNvCxnSpPr>
            <a:cxnSpLocks noChangeShapeType="1"/>
            <a:stCxn id="83998" idx="2"/>
            <a:endCxn id="83974" idx="6"/>
          </p:cNvCxnSpPr>
          <p:nvPr/>
        </p:nvCxnSpPr>
        <p:spPr bwMode="auto">
          <a:xfrm flipH="1">
            <a:off x="1447800" y="2614613"/>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4022" name="Oval 54"/>
          <p:cNvSpPr>
            <a:spLocks noChangeArrowheads="1"/>
          </p:cNvSpPr>
          <p:nvPr/>
        </p:nvSpPr>
        <p:spPr bwMode="auto">
          <a:xfrm>
            <a:off x="2727325" y="2606675"/>
            <a:ext cx="533400" cy="5334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84023" name="Oval 55"/>
          <p:cNvSpPr>
            <a:spLocks noChangeArrowheads="1"/>
          </p:cNvSpPr>
          <p:nvPr/>
        </p:nvSpPr>
        <p:spPr bwMode="auto">
          <a:xfrm>
            <a:off x="3200400" y="3246438"/>
            <a:ext cx="152400" cy="152400"/>
          </a:xfrm>
          <a:prstGeom prst="ellipse">
            <a:avLst/>
          </a:prstGeom>
          <a:solidFill>
            <a:schemeClr val="bg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84024" name="AutoShape 56"/>
          <p:cNvCxnSpPr>
            <a:cxnSpLocks noChangeShapeType="1"/>
            <a:stCxn id="84023" idx="1"/>
            <a:endCxn id="84022" idx="5"/>
          </p:cNvCxnSpPr>
          <p:nvPr/>
        </p:nvCxnSpPr>
        <p:spPr bwMode="auto">
          <a:xfrm flipH="1" flipV="1">
            <a:off x="3182938" y="3062288"/>
            <a:ext cx="39687" cy="20637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5" name="AutoShape 57"/>
          <p:cNvCxnSpPr>
            <a:cxnSpLocks noChangeShapeType="1"/>
            <a:stCxn id="83989" idx="3"/>
            <a:endCxn id="84022" idx="6"/>
          </p:cNvCxnSpPr>
          <p:nvPr/>
        </p:nvCxnSpPr>
        <p:spPr bwMode="auto">
          <a:xfrm flipH="1">
            <a:off x="3260725" y="2782888"/>
            <a:ext cx="204788" cy="9048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6" name="AutoShape 58"/>
          <p:cNvCxnSpPr>
            <a:cxnSpLocks noChangeShapeType="1"/>
            <a:stCxn id="84009" idx="3"/>
            <a:endCxn id="84022" idx="7"/>
          </p:cNvCxnSpPr>
          <p:nvPr/>
        </p:nvCxnSpPr>
        <p:spPr bwMode="auto">
          <a:xfrm flipH="1">
            <a:off x="3182938" y="2476500"/>
            <a:ext cx="100012" cy="20796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7" name="AutoShape 59"/>
          <p:cNvCxnSpPr>
            <a:cxnSpLocks noChangeShapeType="1"/>
            <a:stCxn id="84009" idx="5"/>
            <a:endCxn id="83989" idx="0"/>
          </p:cNvCxnSpPr>
          <p:nvPr/>
        </p:nvCxnSpPr>
        <p:spPr bwMode="auto">
          <a:xfrm>
            <a:off x="3390900" y="2476500"/>
            <a:ext cx="128588" cy="176213"/>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8" name="AutoShape 60"/>
          <p:cNvCxnSpPr>
            <a:cxnSpLocks noChangeShapeType="1"/>
            <a:stCxn id="83987" idx="3"/>
            <a:endCxn id="84009" idx="0"/>
          </p:cNvCxnSpPr>
          <p:nvPr/>
        </p:nvCxnSpPr>
        <p:spPr bwMode="auto">
          <a:xfrm flipH="1">
            <a:off x="3336925" y="2157413"/>
            <a:ext cx="7938" cy="188912"/>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29" name="AutoShape 61"/>
          <p:cNvCxnSpPr>
            <a:cxnSpLocks noChangeShapeType="1"/>
            <a:stCxn id="83987" idx="2"/>
            <a:endCxn id="83988" idx="7"/>
          </p:cNvCxnSpPr>
          <p:nvPr/>
        </p:nvCxnSpPr>
        <p:spPr bwMode="auto">
          <a:xfrm flipH="1">
            <a:off x="2933700" y="2103438"/>
            <a:ext cx="388938" cy="20478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0" name="AutoShape 62"/>
          <p:cNvCxnSpPr>
            <a:cxnSpLocks noChangeShapeType="1"/>
            <a:stCxn id="84009" idx="2"/>
            <a:endCxn id="83988" idx="6"/>
          </p:cNvCxnSpPr>
          <p:nvPr/>
        </p:nvCxnSpPr>
        <p:spPr bwMode="auto">
          <a:xfrm flipH="1" flipV="1">
            <a:off x="2955925" y="2362200"/>
            <a:ext cx="304800" cy="60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1" name="AutoShape 63"/>
          <p:cNvCxnSpPr>
            <a:cxnSpLocks noChangeShapeType="1"/>
            <a:stCxn id="83988" idx="0"/>
            <a:endCxn id="84008" idx="4"/>
          </p:cNvCxnSpPr>
          <p:nvPr/>
        </p:nvCxnSpPr>
        <p:spPr bwMode="auto">
          <a:xfrm flipH="1" flipV="1">
            <a:off x="2819400" y="2087563"/>
            <a:ext cx="60325" cy="1984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2" name="AutoShape 64"/>
          <p:cNvCxnSpPr>
            <a:cxnSpLocks noChangeShapeType="1"/>
            <a:stCxn id="83987" idx="1"/>
            <a:endCxn id="84008" idx="6"/>
          </p:cNvCxnSpPr>
          <p:nvPr/>
        </p:nvCxnSpPr>
        <p:spPr bwMode="auto">
          <a:xfrm flipH="1" flipV="1">
            <a:off x="2895600" y="2011363"/>
            <a:ext cx="449263" cy="381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3" name="AutoShape 65"/>
          <p:cNvCxnSpPr>
            <a:cxnSpLocks noChangeShapeType="1"/>
            <a:stCxn id="83986" idx="7"/>
            <a:endCxn id="84008" idx="2"/>
          </p:cNvCxnSpPr>
          <p:nvPr/>
        </p:nvCxnSpPr>
        <p:spPr bwMode="auto">
          <a:xfrm flipV="1">
            <a:off x="2568575" y="2011363"/>
            <a:ext cx="174625" cy="2508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4" name="AutoShape 66"/>
          <p:cNvCxnSpPr>
            <a:cxnSpLocks noChangeShapeType="1"/>
            <a:stCxn id="84022" idx="1"/>
            <a:endCxn id="83986" idx="5"/>
          </p:cNvCxnSpPr>
          <p:nvPr/>
        </p:nvCxnSpPr>
        <p:spPr bwMode="auto">
          <a:xfrm flipH="1" flipV="1">
            <a:off x="2568575" y="2370138"/>
            <a:ext cx="236538" cy="314325"/>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5" name="AutoShape 67"/>
          <p:cNvCxnSpPr>
            <a:cxnSpLocks noChangeShapeType="1"/>
            <a:stCxn id="83988" idx="2"/>
            <a:endCxn id="83986" idx="6"/>
          </p:cNvCxnSpPr>
          <p:nvPr/>
        </p:nvCxnSpPr>
        <p:spPr bwMode="auto">
          <a:xfrm flipH="1" flipV="1">
            <a:off x="2590800" y="2316163"/>
            <a:ext cx="212725" cy="460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6" name="AutoShape 68"/>
          <p:cNvCxnSpPr>
            <a:cxnSpLocks noChangeShapeType="1"/>
            <a:stCxn id="84022" idx="0"/>
            <a:endCxn id="83988" idx="5"/>
          </p:cNvCxnSpPr>
          <p:nvPr/>
        </p:nvCxnSpPr>
        <p:spPr bwMode="auto">
          <a:xfrm flipH="1" flipV="1">
            <a:off x="2933700" y="2416175"/>
            <a:ext cx="60325" cy="190500"/>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7" name="AutoShape 69"/>
          <p:cNvCxnSpPr>
            <a:cxnSpLocks noChangeShapeType="1"/>
            <a:stCxn id="84022" idx="2"/>
            <a:endCxn id="83985" idx="6"/>
          </p:cNvCxnSpPr>
          <p:nvPr/>
        </p:nvCxnSpPr>
        <p:spPr bwMode="auto">
          <a:xfrm flipH="1" flipV="1">
            <a:off x="2574925" y="2713038"/>
            <a:ext cx="152400" cy="160337"/>
          </a:xfrm>
          <a:prstGeom prst="straightConnector1">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8" name="AutoShape 70"/>
          <p:cNvCxnSpPr>
            <a:cxnSpLocks noChangeShapeType="1"/>
            <a:stCxn id="83996" idx="6"/>
            <a:endCxn id="83984" idx="1"/>
          </p:cNvCxnSpPr>
          <p:nvPr/>
        </p:nvCxnSpPr>
        <p:spPr bwMode="auto">
          <a:xfrm>
            <a:off x="4572000" y="3094038"/>
            <a:ext cx="266700" cy="841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39" name="AutoShape 71"/>
          <p:cNvCxnSpPr>
            <a:cxnSpLocks noChangeShapeType="1"/>
            <a:stCxn id="83996" idx="0"/>
            <a:endCxn id="83983" idx="4"/>
          </p:cNvCxnSpPr>
          <p:nvPr/>
        </p:nvCxnSpPr>
        <p:spPr bwMode="auto">
          <a:xfrm flipV="1">
            <a:off x="4419600" y="2835275"/>
            <a:ext cx="30163" cy="106363"/>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0" name="AutoShape 72"/>
          <p:cNvCxnSpPr>
            <a:cxnSpLocks noChangeShapeType="1"/>
            <a:stCxn id="83995" idx="4"/>
            <a:endCxn id="83983" idx="0"/>
          </p:cNvCxnSpPr>
          <p:nvPr/>
        </p:nvCxnSpPr>
        <p:spPr bwMode="auto">
          <a:xfrm flipH="1">
            <a:off x="4449763" y="2500313"/>
            <a:ext cx="61912" cy="182562"/>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1" name="AutoShape 73"/>
          <p:cNvCxnSpPr>
            <a:cxnSpLocks noChangeShapeType="1"/>
            <a:stCxn id="83995" idx="6"/>
            <a:endCxn id="84012" idx="3"/>
          </p:cNvCxnSpPr>
          <p:nvPr/>
        </p:nvCxnSpPr>
        <p:spPr bwMode="auto">
          <a:xfrm flipV="1">
            <a:off x="4664075" y="2293938"/>
            <a:ext cx="219075" cy="539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2" name="AutoShape 74"/>
          <p:cNvCxnSpPr>
            <a:cxnSpLocks noChangeShapeType="1"/>
            <a:stCxn id="83997" idx="0"/>
            <a:endCxn id="84012" idx="4"/>
          </p:cNvCxnSpPr>
          <p:nvPr/>
        </p:nvCxnSpPr>
        <p:spPr bwMode="auto">
          <a:xfrm flipH="1" flipV="1">
            <a:off x="4937125" y="2316163"/>
            <a:ext cx="53975" cy="320675"/>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3" name="AutoShape 75"/>
          <p:cNvCxnSpPr>
            <a:cxnSpLocks noChangeShapeType="1"/>
            <a:stCxn id="83995" idx="3"/>
            <a:endCxn id="83982" idx="7"/>
          </p:cNvCxnSpPr>
          <p:nvPr/>
        </p:nvCxnSpPr>
        <p:spPr bwMode="auto">
          <a:xfrm flipH="1">
            <a:off x="4154488" y="2455863"/>
            <a:ext cx="249237" cy="173037"/>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4" name="AutoShape 76"/>
          <p:cNvCxnSpPr>
            <a:cxnSpLocks noChangeShapeType="1"/>
            <a:stCxn id="83995" idx="2"/>
            <a:endCxn id="84011" idx="7"/>
          </p:cNvCxnSpPr>
          <p:nvPr/>
        </p:nvCxnSpPr>
        <p:spPr bwMode="auto">
          <a:xfrm flipH="1">
            <a:off x="4108450" y="2347913"/>
            <a:ext cx="250825" cy="635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5" name="AutoShape 77"/>
          <p:cNvCxnSpPr>
            <a:cxnSpLocks noChangeShapeType="1"/>
            <a:stCxn id="83995" idx="1"/>
            <a:endCxn id="83981" idx="4"/>
          </p:cNvCxnSpPr>
          <p:nvPr/>
        </p:nvCxnSpPr>
        <p:spPr bwMode="auto">
          <a:xfrm flipH="1" flipV="1">
            <a:off x="4343400" y="2087563"/>
            <a:ext cx="60325" cy="152400"/>
          </a:xfrm>
          <a:prstGeom prst="straightConnector1">
            <a:avLst/>
          </a:prstGeom>
          <a:noFill/>
          <a:ln w="9525">
            <a:solidFill>
              <a:schemeClr val="tx1"/>
            </a:solidFill>
            <a:round/>
            <a:headEn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6" name="AutoShape 78"/>
          <p:cNvCxnSpPr>
            <a:cxnSpLocks noChangeShapeType="1"/>
            <a:stCxn id="84001" idx="4"/>
            <a:endCxn id="84004" idx="7"/>
          </p:cNvCxnSpPr>
          <p:nvPr/>
        </p:nvCxnSpPr>
        <p:spPr bwMode="auto">
          <a:xfrm flipH="1">
            <a:off x="6138863" y="2727325"/>
            <a:ext cx="604837" cy="47625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7" name="AutoShape 79"/>
          <p:cNvCxnSpPr>
            <a:cxnSpLocks noChangeShapeType="1"/>
            <a:stCxn id="84000" idx="4"/>
            <a:endCxn id="84001" idx="0"/>
          </p:cNvCxnSpPr>
          <p:nvPr/>
        </p:nvCxnSpPr>
        <p:spPr bwMode="auto">
          <a:xfrm>
            <a:off x="6637338" y="2179638"/>
            <a:ext cx="106362" cy="3190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8" name="AutoShape 80"/>
          <p:cNvCxnSpPr>
            <a:cxnSpLocks noChangeShapeType="1"/>
            <a:stCxn id="84003" idx="6"/>
            <a:endCxn id="84001" idx="2"/>
          </p:cNvCxnSpPr>
          <p:nvPr/>
        </p:nvCxnSpPr>
        <p:spPr bwMode="auto">
          <a:xfrm flipV="1">
            <a:off x="6384925" y="2613025"/>
            <a:ext cx="244475" cy="61913"/>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49" name="AutoShape 81"/>
          <p:cNvCxnSpPr>
            <a:cxnSpLocks noChangeShapeType="1"/>
            <a:stCxn id="84002" idx="4"/>
            <a:endCxn id="84004" idx="1"/>
          </p:cNvCxnSpPr>
          <p:nvPr/>
        </p:nvCxnSpPr>
        <p:spPr bwMode="auto">
          <a:xfrm>
            <a:off x="5676900" y="2667000"/>
            <a:ext cx="300038" cy="5365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0" name="AutoShape 82"/>
          <p:cNvCxnSpPr>
            <a:cxnSpLocks noChangeShapeType="1"/>
            <a:stCxn id="84002" idx="5"/>
            <a:endCxn id="84003" idx="2"/>
          </p:cNvCxnSpPr>
          <p:nvPr/>
        </p:nvCxnSpPr>
        <p:spPr bwMode="auto">
          <a:xfrm>
            <a:off x="5757863" y="2633663"/>
            <a:ext cx="398462" cy="412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1" name="AutoShape 83"/>
          <p:cNvCxnSpPr>
            <a:cxnSpLocks noChangeShapeType="1"/>
            <a:stCxn id="83999" idx="5"/>
            <a:endCxn id="84003" idx="1"/>
          </p:cNvCxnSpPr>
          <p:nvPr/>
        </p:nvCxnSpPr>
        <p:spPr bwMode="auto">
          <a:xfrm>
            <a:off x="6056313" y="2157413"/>
            <a:ext cx="133350" cy="43656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2" name="AutoShape 84"/>
          <p:cNvCxnSpPr>
            <a:cxnSpLocks noChangeShapeType="1"/>
            <a:stCxn id="84000" idx="3"/>
            <a:endCxn id="84003" idx="7"/>
          </p:cNvCxnSpPr>
          <p:nvPr/>
        </p:nvCxnSpPr>
        <p:spPr bwMode="auto">
          <a:xfrm flipH="1">
            <a:off x="6351588" y="2146300"/>
            <a:ext cx="204787" cy="44767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3" name="AutoShape 85"/>
          <p:cNvCxnSpPr>
            <a:cxnSpLocks noChangeShapeType="1"/>
            <a:stCxn id="84000" idx="2"/>
            <a:endCxn id="83999" idx="6"/>
          </p:cNvCxnSpPr>
          <p:nvPr/>
        </p:nvCxnSpPr>
        <p:spPr bwMode="auto">
          <a:xfrm flipH="1">
            <a:off x="6080125" y="2065338"/>
            <a:ext cx="442913" cy="381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84054" name="AutoShape 86"/>
          <p:cNvCxnSpPr>
            <a:cxnSpLocks noChangeShapeType="1"/>
            <a:stCxn id="83999" idx="3"/>
            <a:endCxn id="84002" idx="7"/>
          </p:cNvCxnSpPr>
          <p:nvPr/>
        </p:nvCxnSpPr>
        <p:spPr bwMode="auto">
          <a:xfrm flipH="1">
            <a:off x="5757863" y="2157413"/>
            <a:ext cx="179387" cy="314325"/>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84055" name="Rectangle 87"/>
          <p:cNvSpPr>
            <a:spLocks noGrp="1" noChangeArrowheads="1"/>
          </p:cNvSpPr>
          <p:nvPr>
            <p:ph type="body" idx="1"/>
          </p:nvPr>
        </p:nvSpPr>
        <p:spPr>
          <a:xfrm>
            <a:off x="457200" y="3551238"/>
            <a:ext cx="8229600" cy="2011362"/>
          </a:xfrm>
        </p:spPr>
        <p:txBody>
          <a:bodyPr/>
          <a:lstStyle/>
          <a:p>
            <a:pPr eaLnBrk="1" hangingPunct="1">
              <a:lnSpc>
                <a:spcPct val="80000"/>
              </a:lnSpc>
            </a:pPr>
            <a:r>
              <a:rPr lang="en-US" sz="2400">
                <a:latin typeface="Arial" charset="0"/>
              </a:rPr>
              <a:t>Different spatial configurations:</a:t>
            </a:r>
          </a:p>
          <a:p>
            <a:pPr lvl="1" eaLnBrk="1" hangingPunct="1">
              <a:lnSpc>
                <a:spcPct val="80000"/>
              </a:lnSpc>
            </a:pPr>
            <a:r>
              <a:rPr lang="en-US" sz="2000" b="1">
                <a:latin typeface="Arial" charset="0"/>
              </a:rPr>
              <a:t>A</a:t>
            </a:r>
            <a:r>
              <a:rPr lang="en-US" sz="2000">
                <a:latin typeface="Arial" charset="0"/>
              </a:rPr>
              <a:t> classical Levins-type metapopulation</a:t>
            </a:r>
          </a:p>
          <a:p>
            <a:pPr lvl="1" eaLnBrk="1" hangingPunct="1">
              <a:lnSpc>
                <a:spcPct val="80000"/>
              </a:lnSpc>
            </a:pPr>
            <a:r>
              <a:rPr lang="en-US" sz="2000" b="1">
                <a:latin typeface="Arial" charset="0"/>
              </a:rPr>
              <a:t>B</a:t>
            </a:r>
            <a:r>
              <a:rPr lang="en-US" sz="2000">
                <a:latin typeface="Arial" charset="0"/>
              </a:rPr>
              <a:t> mainland–island configuration</a:t>
            </a:r>
          </a:p>
          <a:p>
            <a:pPr lvl="1" eaLnBrk="1" hangingPunct="1">
              <a:lnSpc>
                <a:spcPct val="80000"/>
              </a:lnSpc>
            </a:pPr>
            <a:r>
              <a:rPr lang="en-US" sz="2000" b="1">
                <a:latin typeface="Arial" charset="0"/>
              </a:rPr>
              <a:t>C</a:t>
            </a:r>
            <a:r>
              <a:rPr lang="en-US" sz="2000">
                <a:latin typeface="Arial" charset="0"/>
              </a:rPr>
              <a:t> source–sink configuration</a:t>
            </a:r>
          </a:p>
          <a:p>
            <a:pPr lvl="1" eaLnBrk="1" hangingPunct="1">
              <a:lnSpc>
                <a:spcPct val="80000"/>
              </a:lnSpc>
            </a:pPr>
            <a:r>
              <a:rPr lang="en-US" sz="2000" b="1">
                <a:latin typeface="Arial" charset="0"/>
              </a:rPr>
              <a:t>D</a:t>
            </a:r>
            <a:r>
              <a:rPr lang="en-US" sz="2000">
                <a:latin typeface="Arial" charset="0"/>
              </a:rPr>
              <a:t> spatially-structured population</a:t>
            </a:r>
          </a:p>
          <a:p>
            <a:pPr lvl="1" eaLnBrk="1" hangingPunct="1">
              <a:lnSpc>
                <a:spcPct val="80000"/>
              </a:lnSpc>
            </a:pPr>
            <a:r>
              <a:rPr lang="en-US" sz="2000" b="1">
                <a:latin typeface="Arial" charset="0"/>
              </a:rPr>
              <a:t>E</a:t>
            </a:r>
            <a:r>
              <a:rPr lang="en-US" sz="2000">
                <a:latin typeface="Arial" charset="0"/>
              </a:rPr>
              <a:t> isolated populations. </a:t>
            </a:r>
          </a:p>
        </p:txBody>
      </p:sp>
      <p:sp>
        <p:nvSpPr>
          <p:cNvPr id="84056" name="Text Box 88"/>
          <p:cNvSpPr txBox="1">
            <a:spLocks noChangeArrowheads="1"/>
          </p:cNvSpPr>
          <p:nvPr/>
        </p:nvSpPr>
        <p:spPr bwMode="auto">
          <a:xfrm>
            <a:off x="533400" y="5667375"/>
            <a:ext cx="7966075" cy="9159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Arrows indicate weak unidirectional exchange of individuals (←) , weak mutual exchange of individuals (↔) and strong mutual exchange of individuals (↔, in bold) (from Grimm et al., 2003)</a:t>
            </a:r>
            <a:endParaRPr lang="de-DE"/>
          </a:p>
        </p:txBody>
      </p:sp>
      <p:sp>
        <p:nvSpPr>
          <p:cNvPr id="84057" name="Text Box 89"/>
          <p:cNvSpPr txBox="1">
            <a:spLocks noChangeArrowheads="1"/>
          </p:cNvSpPr>
          <p:nvPr/>
        </p:nvSpPr>
        <p:spPr bwMode="auto">
          <a:xfrm>
            <a:off x="1219200" y="16303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A</a:t>
            </a:r>
          </a:p>
        </p:txBody>
      </p:sp>
      <p:sp>
        <p:nvSpPr>
          <p:cNvPr id="84058" name="Text Box 90"/>
          <p:cNvSpPr txBox="1">
            <a:spLocks noChangeArrowheads="1"/>
          </p:cNvSpPr>
          <p:nvPr/>
        </p:nvSpPr>
        <p:spPr bwMode="auto">
          <a:xfrm>
            <a:off x="2895600" y="15541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B</a:t>
            </a:r>
          </a:p>
        </p:txBody>
      </p:sp>
      <p:sp>
        <p:nvSpPr>
          <p:cNvPr id="84059" name="Text Box 91"/>
          <p:cNvSpPr txBox="1">
            <a:spLocks noChangeArrowheads="1"/>
          </p:cNvSpPr>
          <p:nvPr/>
        </p:nvSpPr>
        <p:spPr bwMode="auto">
          <a:xfrm>
            <a:off x="4419600" y="17065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C</a:t>
            </a:r>
          </a:p>
        </p:txBody>
      </p:sp>
      <p:sp>
        <p:nvSpPr>
          <p:cNvPr id="84060" name="Text Box 92"/>
          <p:cNvSpPr txBox="1">
            <a:spLocks noChangeArrowheads="1"/>
          </p:cNvSpPr>
          <p:nvPr/>
        </p:nvSpPr>
        <p:spPr bwMode="auto">
          <a:xfrm>
            <a:off x="6019800" y="1630363"/>
            <a:ext cx="368300"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D</a:t>
            </a:r>
          </a:p>
        </p:txBody>
      </p:sp>
      <p:sp>
        <p:nvSpPr>
          <p:cNvPr id="84061" name="Text Box 93"/>
          <p:cNvSpPr txBox="1">
            <a:spLocks noChangeArrowheads="1"/>
          </p:cNvSpPr>
          <p:nvPr/>
        </p:nvSpPr>
        <p:spPr bwMode="auto">
          <a:xfrm>
            <a:off x="7696200" y="1706563"/>
            <a:ext cx="354013" cy="396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de-DE" sz="2000" b="1"/>
              <a:t>E</a:t>
            </a:r>
          </a:p>
        </p:txBody>
      </p:sp>
      <p:sp>
        <p:nvSpPr>
          <p:cNvPr id="84062" name="Text Box 94"/>
          <p:cNvSpPr txBox="1">
            <a:spLocks noChangeArrowheads="1"/>
          </p:cNvSpPr>
          <p:nvPr/>
        </p:nvSpPr>
        <p:spPr bwMode="auto">
          <a:xfrm>
            <a:off x="914400" y="990600"/>
            <a:ext cx="75501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r>
              <a:rPr lang="en-US"/>
              <a:t>“population of populations that go extinct and recolonize” – Levins (1970)</a:t>
            </a:r>
            <a:endParaRPr lang="de-DE"/>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de-DE" sz="4000">
                <a:latin typeface="Arial" charset="0"/>
              </a:rPr>
              <a:t>Metapopulations and Spatial Structure</a:t>
            </a:r>
          </a:p>
        </p:txBody>
      </p:sp>
      <p:sp>
        <p:nvSpPr>
          <p:cNvPr id="84995" name="Rectangle 3"/>
          <p:cNvSpPr>
            <a:spLocks noGrp="1" noChangeArrowheads="1"/>
          </p:cNvSpPr>
          <p:nvPr>
            <p:ph type="body" idx="1"/>
          </p:nvPr>
        </p:nvSpPr>
        <p:spPr/>
        <p:txBody>
          <a:bodyPr/>
          <a:lstStyle/>
          <a:p>
            <a:pPr eaLnBrk="1" hangingPunct="1"/>
            <a:r>
              <a:rPr lang="en-US" sz="2800">
                <a:latin typeface="Arial" charset="0"/>
              </a:rPr>
              <a:t>Spatial heterogeneity in the environment may result in a patchy distribution of organisms</a:t>
            </a:r>
          </a:p>
          <a:p>
            <a:pPr eaLnBrk="1" hangingPunct="1"/>
            <a:r>
              <a:rPr lang="en-US" sz="2800">
                <a:latin typeface="Arial" charset="0"/>
              </a:rPr>
              <a:t>Many species exist in a number of populations that are either isolated from one another or have limited exchange of individuals</a:t>
            </a:r>
          </a:p>
          <a:p>
            <a:pPr eaLnBrk="1" hangingPunct="1"/>
            <a:r>
              <a:rPr lang="en-US" sz="2800">
                <a:latin typeface="Arial" charset="0"/>
              </a:rPr>
              <a:t>Such a collection of interacting populations of the same species is called a </a:t>
            </a:r>
            <a:r>
              <a:rPr lang="en-US" sz="2800" b="1">
                <a:latin typeface="Arial" charset="0"/>
              </a:rPr>
              <a:t>metapopulation</a:t>
            </a:r>
            <a:endParaRPr lang="en-US" sz="2800">
              <a:latin typeface="Arial" charset="0"/>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diagramm_Hanski"/>
          <p:cNvPicPr>
            <a:picLocks noChangeAspect="1" noChangeArrowheads="1"/>
          </p:cNvPicPr>
          <p:nvPr/>
        </p:nvPicPr>
        <p:blipFill>
          <a:blip r:embed="rId2" cstate="email">
            <a:lum bright="-20000" contrast="40000"/>
            <a:extLst>
              <a:ext uri="{28A0092B-C50C-407E-A947-70E740481C1C}">
                <a14:useLocalDpi xmlns:a14="http://schemas.microsoft.com/office/drawing/2010/main" val="0"/>
              </a:ext>
            </a:extLst>
          </a:blip>
          <a:srcRect/>
          <a:stretch>
            <a:fillRect/>
          </a:stretch>
        </p:blipFill>
        <p:spPr bwMode="auto">
          <a:xfrm>
            <a:off x="4692650" y="914400"/>
            <a:ext cx="3994150"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6019" name="Text Box 3"/>
          <p:cNvSpPr txBox="1">
            <a:spLocks noChangeArrowheads="1"/>
          </p:cNvSpPr>
          <p:nvPr/>
        </p:nvSpPr>
        <p:spPr bwMode="auto">
          <a:xfrm>
            <a:off x="7162800" y="6491288"/>
            <a:ext cx="17526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a:t>(Hanski, 1999)</a:t>
            </a:r>
          </a:p>
        </p:txBody>
      </p:sp>
      <p:sp>
        <p:nvSpPr>
          <p:cNvPr id="86020" name="Rectangle 4"/>
          <p:cNvSpPr>
            <a:spLocks noGrp="1" noChangeArrowheads="1"/>
          </p:cNvSpPr>
          <p:nvPr>
            <p:ph type="body" idx="1"/>
          </p:nvPr>
        </p:nvSpPr>
        <p:spPr>
          <a:xfrm>
            <a:off x="228600" y="533400"/>
            <a:ext cx="3886200" cy="5211763"/>
          </a:xfrm>
        </p:spPr>
        <p:txBody>
          <a:bodyPr/>
          <a:lstStyle/>
          <a:p>
            <a:pPr eaLnBrk="1" hangingPunct="1">
              <a:lnSpc>
                <a:spcPct val="80000"/>
              </a:lnSpc>
            </a:pPr>
            <a:r>
              <a:rPr lang="en-US" sz="2000">
                <a:latin typeface="Arial" charset="0"/>
              </a:rPr>
              <a:t>The metapopulation concept emphasizes the importance of connectivity between seemingly isolated populations. </a:t>
            </a:r>
          </a:p>
          <a:p>
            <a:pPr eaLnBrk="1" hangingPunct="1">
              <a:lnSpc>
                <a:spcPct val="80000"/>
              </a:lnSpc>
            </a:pPr>
            <a:endParaRPr lang="en-US" sz="2000">
              <a:latin typeface="Arial" charset="0"/>
            </a:endParaRPr>
          </a:p>
          <a:p>
            <a:pPr eaLnBrk="1" hangingPunct="1">
              <a:lnSpc>
                <a:spcPct val="80000"/>
              </a:lnSpc>
            </a:pPr>
            <a:r>
              <a:rPr lang="en-US" sz="2000">
                <a:latin typeface="Arial" charset="0"/>
              </a:rPr>
              <a:t>Although no single population may be able to guarantee the long-term survival of a given species, the combined effect of many populations may be able to do this.</a:t>
            </a:r>
          </a:p>
          <a:p>
            <a:pPr eaLnBrk="1" hangingPunct="1">
              <a:lnSpc>
                <a:spcPct val="80000"/>
              </a:lnSpc>
            </a:pPr>
            <a:endParaRPr lang="en-US" sz="2000">
              <a:solidFill>
                <a:srgbClr val="0000CC"/>
              </a:solidFill>
              <a:latin typeface="Arial" charset="0"/>
            </a:endParaRPr>
          </a:p>
          <a:p>
            <a:pPr eaLnBrk="1" hangingPunct="1">
              <a:lnSpc>
                <a:spcPct val="80000"/>
              </a:lnSpc>
            </a:pPr>
            <a:r>
              <a:rPr lang="en-US" sz="2000">
                <a:solidFill>
                  <a:srgbClr val="0000CC"/>
                </a:solidFill>
                <a:latin typeface="Arial" charset="0"/>
              </a:rPr>
              <a:t>How is this concept different from the concept of “Island biogeography”?</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1575" y="1200150"/>
            <a:ext cx="6800850" cy="48958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7043" name="Rectangle 5"/>
          <p:cNvSpPr>
            <a:spLocks noGrp="1" noChangeArrowheads="1"/>
          </p:cNvSpPr>
          <p:nvPr>
            <p:ph type="title"/>
          </p:nvPr>
        </p:nvSpPr>
        <p:spPr>
          <a:xfrm>
            <a:off x="457200" y="274638"/>
            <a:ext cx="8229600" cy="868362"/>
          </a:xfrm>
        </p:spPr>
        <p:txBody>
          <a:bodyPr/>
          <a:lstStyle/>
          <a:p>
            <a:pPr eaLnBrk="1" hangingPunct="1"/>
            <a:r>
              <a:rPr lang="de-DE">
                <a:latin typeface="Arial" charset="0"/>
              </a:rPr>
              <a:t>Island Biogeography</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3"/>
          <p:cNvSpPr>
            <a:spLocks noGrp="1" noChangeArrowheads="1"/>
          </p:cNvSpPr>
          <p:nvPr>
            <p:ph type="title"/>
          </p:nvPr>
        </p:nvSpPr>
        <p:spPr/>
        <p:txBody>
          <a:bodyPr/>
          <a:lstStyle/>
          <a:p>
            <a:pPr eaLnBrk="1" hangingPunct="1"/>
            <a:r>
              <a:rPr lang="de-DE">
                <a:latin typeface="Arial" charset="0"/>
              </a:rPr>
              <a:t>Island Biogeography</a:t>
            </a:r>
          </a:p>
        </p:txBody>
      </p:sp>
      <p:sp>
        <p:nvSpPr>
          <p:cNvPr id="88067" name="Rectangle 4"/>
          <p:cNvSpPr>
            <a:spLocks noGrp="1" noChangeArrowheads="1"/>
          </p:cNvSpPr>
          <p:nvPr>
            <p:ph type="body" idx="1"/>
          </p:nvPr>
        </p:nvSpPr>
        <p:spPr/>
        <p:txBody>
          <a:bodyPr/>
          <a:lstStyle/>
          <a:p>
            <a:pPr marL="609600" indent="-609600" eaLnBrk="1" hangingPunct="1">
              <a:lnSpc>
                <a:spcPct val="90000"/>
              </a:lnSpc>
            </a:pPr>
            <a:r>
              <a:rPr lang="en-US" sz="2800">
                <a:latin typeface="Arial" charset="0"/>
              </a:rPr>
              <a:t>Spp richness related to:</a:t>
            </a:r>
          </a:p>
          <a:p>
            <a:pPr marL="990600" lvl="1" indent="-533400" eaLnBrk="1" hangingPunct="1">
              <a:lnSpc>
                <a:spcPct val="90000"/>
              </a:lnSpc>
              <a:buFontTx/>
              <a:buChar char="•"/>
            </a:pPr>
            <a:r>
              <a:rPr lang="en-US" sz="2400">
                <a:latin typeface="Arial" charset="0"/>
              </a:rPr>
              <a:t>Size of the island (available habitat): When large, the probability of extinctions due to chance events is decreased)</a:t>
            </a:r>
          </a:p>
          <a:p>
            <a:pPr marL="990600" lvl="1" indent="-533400" eaLnBrk="1" hangingPunct="1">
              <a:lnSpc>
                <a:spcPct val="90000"/>
              </a:lnSpc>
              <a:buFontTx/>
              <a:buChar char="•"/>
            </a:pPr>
            <a:r>
              <a:rPr lang="en-US" sz="2400">
                <a:latin typeface="Arial" charset="0"/>
              </a:rPr>
              <a:t>Immigration / emigration rates: When high, may increase re-colonization rate and lower the probability of extinction  (distance from source population)</a:t>
            </a:r>
          </a:p>
          <a:p>
            <a:pPr marL="990600" lvl="1" indent="-533400" eaLnBrk="1" hangingPunct="1">
              <a:lnSpc>
                <a:spcPct val="90000"/>
              </a:lnSpc>
              <a:buFontTx/>
              <a:buChar char="•"/>
            </a:pPr>
            <a:endParaRPr lang="en-US" sz="2400">
              <a:latin typeface="Arial" charset="0"/>
            </a:endParaRPr>
          </a:p>
          <a:p>
            <a:pPr marL="609600" indent="-609600" eaLnBrk="1" hangingPunct="1">
              <a:lnSpc>
                <a:spcPct val="90000"/>
              </a:lnSpc>
            </a:pPr>
            <a:r>
              <a:rPr lang="en-US" sz="2800">
                <a:latin typeface="Arial" charset="0"/>
              </a:rPr>
              <a:t>Isolated populations may follow different evolutionary routes (i.e. </a:t>
            </a:r>
            <a:r>
              <a:rPr lang="en-US" sz="2800" i="1">
                <a:latin typeface="Arial" charset="0"/>
              </a:rPr>
              <a:t>speciation</a:t>
            </a:r>
            <a:r>
              <a:rPr lang="en-US" sz="2800">
                <a:latin typeface="Arial" charset="0"/>
              </a:rPr>
              <a:t>)</a:t>
            </a: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r>
              <a:rPr lang="en-US">
                <a:latin typeface="Arial" charset="0"/>
              </a:rPr>
              <a:t>Ex. Metapopulation Analysis</a:t>
            </a:r>
            <a:endParaRPr lang="en-GB">
              <a:latin typeface="Arial" charset="0"/>
            </a:endParaRPr>
          </a:p>
        </p:txBody>
      </p:sp>
      <p:sp>
        <p:nvSpPr>
          <p:cNvPr id="89091" name="Rectangle 3"/>
          <p:cNvSpPr>
            <a:spLocks noGrp="1" noChangeArrowheads="1"/>
          </p:cNvSpPr>
          <p:nvPr>
            <p:ph type="body" idx="1"/>
          </p:nvPr>
        </p:nvSpPr>
        <p:spPr>
          <a:xfrm>
            <a:off x="457200" y="1600200"/>
            <a:ext cx="3124200" cy="4525963"/>
          </a:xfrm>
        </p:spPr>
        <p:txBody>
          <a:bodyPr/>
          <a:lstStyle/>
          <a:p>
            <a:pPr eaLnBrk="1" hangingPunct="1">
              <a:lnSpc>
                <a:spcPct val="80000"/>
              </a:lnSpc>
            </a:pPr>
            <a:r>
              <a:rPr lang="en-US" sz="2800">
                <a:latin typeface="Arial" charset="0"/>
              </a:rPr>
              <a:t>The simulated eggs and larvae dispersal pattern. Individuals colored according to the area where they were released.</a:t>
            </a:r>
          </a:p>
          <a:p>
            <a:pPr eaLnBrk="1" hangingPunct="1">
              <a:lnSpc>
                <a:spcPct val="80000"/>
              </a:lnSpc>
              <a:buFontTx/>
              <a:buNone/>
            </a:pPr>
            <a:endParaRPr lang="en-US" sz="2800">
              <a:latin typeface="Arial" charset="0"/>
            </a:endParaRPr>
          </a:p>
          <a:p>
            <a:pPr eaLnBrk="1" hangingPunct="1">
              <a:lnSpc>
                <a:spcPct val="80000"/>
              </a:lnSpc>
              <a:buFontTx/>
              <a:buNone/>
            </a:pPr>
            <a:r>
              <a:rPr lang="en-US" sz="2800">
                <a:latin typeface="Arial" charset="0"/>
              </a:rPr>
              <a:t> (from Lett et al., 2008)</a:t>
            </a:r>
            <a:r>
              <a:rPr lang="de-DE" sz="2800">
                <a:latin typeface="Arial" charset="0"/>
              </a:rPr>
              <a:t> </a:t>
            </a:r>
            <a:endParaRPr lang="en-GB" sz="2800">
              <a:latin typeface="Arial" charset="0"/>
            </a:endParaRPr>
          </a:p>
        </p:txBody>
      </p:sp>
      <p:pic>
        <p:nvPicPr>
          <p:cNvPr id="89092"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3733800" y="1371600"/>
            <a:ext cx="4953000" cy="421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152400"/>
            <a:ext cx="8229600" cy="868363"/>
          </a:xfrm>
        </p:spPr>
        <p:txBody>
          <a:bodyPr/>
          <a:lstStyle/>
          <a:p>
            <a:pPr marL="838200" indent="-838200" eaLnBrk="1" hangingPunct="1"/>
            <a:r>
              <a:rPr lang="en-US" sz="4000">
                <a:latin typeface="Arial" charset="0"/>
              </a:rPr>
              <a:t>Marine vs. Non-marine Cont.</a:t>
            </a:r>
            <a:endParaRPr lang="en-GB" sz="4000">
              <a:latin typeface="Arial" charset="0"/>
            </a:endParaRPr>
          </a:p>
        </p:txBody>
      </p:sp>
      <p:graphicFrame>
        <p:nvGraphicFramePr>
          <p:cNvPr id="103502" name="Group 78"/>
          <p:cNvGraphicFramePr>
            <a:graphicFrameLocks noGrp="1"/>
          </p:cNvGraphicFramePr>
          <p:nvPr>
            <p:ph idx="1"/>
          </p:nvPr>
        </p:nvGraphicFramePr>
        <p:xfrm>
          <a:off x="457200" y="1219200"/>
          <a:ext cx="8229600" cy="5006975"/>
        </p:xfrm>
        <a:graphic>
          <a:graphicData uri="http://schemas.openxmlformats.org/drawingml/2006/table">
            <a:tbl>
              <a:tblPr/>
              <a:tblGrid>
                <a:gridCol w="1827213"/>
                <a:gridCol w="3967162"/>
                <a:gridCol w="2435225"/>
              </a:tblGrid>
              <a:tr h="4572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Characteristic</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Conservation Implication</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a:ln>
                            <a:noFill/>
                          </a:ln>
                          <a:solidFill>
                            <a:schemeClr val="tx1"/>
                          </a:solidFill>
                          <a:effectLst/>
                          <a:latin typeface="Times New Roman" charset="0"/>
                          <a:ea typeface="ＭＳ Ｐゴシック" charset="0"/>
                          <a:cs typeface="Times New Roman" charset="0"/>
                        </a:rPr>
                        <a:t>Examples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37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7) Steep gradients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•Deeper waters are quite stable environments – this scarcity of disturbance has exerted far less selection pressure on deep-sea species to resist and recover from disturbance.</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•Nearshore species and ecosystems are the most heavily impacted, but also recover the fastest. Deep sea trawling has very long-lived negative effects.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2621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8) Geochemically downhill from land</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•Few pathway by which materials are returned from the sea to the land. What happens on land has far more influence on the sea than vice-versa.</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a:ln>
                            <a:noFill/>
                          </a:ln>
                          <a:solidFill>
                            <a:schemeClr val="tx1"/>
                          </a:solidFill>
                          <a:effectLst/>
                          <a:latin typeface="Times New Roman" charset="0"/>
                          <a:ea typeface="ＭＳ Ｐゴシック" charset="0"/>
                          <a:cs typeface="Times New Roman" charset="0"/>
                        </a:rPr>
                        <a:t>•Run-off from agriculture, mining, logging. Sea to land vectors are spawning migrations of anadromous fish, guano-producing seabirds.</a:t>
                      </a:r>
                      <a:endParaRPr kumimoji="0" lang="en-US" sz="1800" b="0" i="0" u="none" strike="noStrike" cap="none" normalizeH="0" baseline="0">
                        <a:ln>
                          <a:noFill/>
                        </a:ln>
                        <a:solidFill>
                          <a:schemeClr val="tx1"/>
                        </a:solidFill>
                        <a:effectLst/>
                        <a:latin typeface="Arial" charset="0"/>
                        <a:ea typeface="ＭＳ Ｐゴシック"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457200" y="76200"/>
            <a:ext cx="8229600" cy="914400"/>
          </a:xfrm>
        </p:spPr>
        <p:txBody>
          <a:bodyPr/>
          <a:lstStyle/>
          <a:p>
            <a:pPr eaLnBrk="1" hangingPunct="1"/>
            <a:r>
              <a:rPr lang="en-US">
                <a:latin typeface="Arial" charset="0"/>
              </a:rPr>
              <a:t>Ex. Metapopulation Analysis</a:t>
            </a:r>
            <a:endParaRPr lang="en-GB">
              <a:latin typeface="Arial" charset="0"/>
            </a:endParaRPr>
          </a:p>
        </p:txBody>
      </p:sp>
      <p:sp>
        <p:nvSpPr>
          <p:cNvPr id="90115" name="Rectangle 3"/>
          <p:cNvSpPr>
            <a:spLocks noGrp="1" noChangeArrowheads="1"/>
          </p:cNvSpPr>
          <p:nvPr>
            <p:ph type="body" idx="1"/>
          </p:nvPr>
        </p:nvSpPr>
        <p:spPr>
          <a:xfrm>
            <a:off x="457200" y="5410200"/>
            <a:ext cx="8229600" cy="1219200"/>
          </a:xfrm>
        </p:spPr>
        <p:txBody>
          <a:bodyPr/>
          <a:lstStyle/>
          <a:p>
            <a:pPr eaLnBrk="1" hangingPunct="1">
              <a:lnSpc>
                <a:spcPct val="80000"/>
              </a:lnSpc>
            </a:pPr>
            <a:r>
              <a:rPr lang="en-US" sz="1800">
                <a:latin typeface="Arial" charset="0"/>
              </a:rPr>
              <a:t>Identification of source-sink populations</a:t>
            </a:r>
          </a:p>
          <a:p>
            <a:pPr eaLnBrk="1" hangingPunct="1">
              <a:lnSpc>
                <a:spcPct val="80000"/>
              </a:lnSpc>
            </a:pPr>
            <a:r>
              <a:rPr lang="en-US" sz="1800">
                <a:latin typeface="Arial" charset="0"/>
              </a:rPr>
              <a:t>Temporal changes in the configuration due to changing current vectors through time</a:t>
            </a:r>
          </a:p>
          <a:p>
            <a:pPr eaLnBrk="1" hangingPunct="1">
              <a:lnSpc>
                <a:spcPct val="80000"/>
              </a:lnSpc>
            </a:pPr>
            <a:r>
              <a:rPr lang="en-US" sz="1800">
                <a:latin typeface="Arial" charset="0"/>
              </a:rPr>
              <a:t>from Olivares, 2005;  </a:t>
            </a:r>
            <a:r>
              <a:rPr lang="en-US" sz="1800" i="1">
                <a:latin typeface="Arial" charset="0"/>
              </a:rPr>
              <a:t>Mesodesma donacium</a:t>
            </a:r>
            <a:r>
              <a:rPr lang="en-US" sz="1800">
                <a:latin typeface="Arial" charset="0"/>
              </a:rPr>
              <a:t> in the IV Region of Chile</a:t>
            </a:r>
            <a:endParaRPr lang="de-DE" sz="1800">
              <a:latin typeface="Arial" charset="0"/>
            </a:endParaRPr>
          </a:p>
        </p:txBody>
      </p:sp>
      <p:pic>
        <p:nvPicPr>
          <p:cNvPr id="90116"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200" y="1295400"/>
            <a:ext cx="3213100" cy="3810000"/>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01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19200"/>
            <a:ext cx="4572000" cy="4205288"/>
          </a:xfrm>
          <a:prstGeom prst="rect">
            <a:avLst/>
          </a:prstGeom>
          <a:noFill/>
          <a:ln w="12700">
            <a:solidFill>
              <a:srgbClr val="000000"/>
            </a:solidFill>
            <a:miter lim="800000"/>
            <a:headEnd/>
            <a:tailEnd/>
          </a:ln>
          <a:extLst>
            <a:ext uri="{909E8E84-426E-40dd-AFC4-6F175D3DCCD1}">
              <a14:hiddenFill xmlns:a14="http://schemas.microsoft.com/office/drawing/2010/main" xmlns="">
                <a:solidFill>
                  <a:srgbClr val="FFFFFF"/>
                </a:solidFill>
              </a14:hiddenFill>
            </a:ext>
          </a:extLst>
        </p:spPr>
      </p:pic>
      <p:pic>
        <p:nvPicPr>
          <p:cNvPr id="90118" name="Picture 6"/>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2133600" y="1981200"/>
            <a:ext cx="2260600" cy="2438400"/>
          </a:xfrm>
          <a:prstGeom prst="rect">
            <a:avLst/>
          </a:prstGeom>
          <a:noFill/>
          <a:ln w="12700">
            <a:solidFill>
              <a:srgbClr val="000000"/>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sz="4000">
                <a:latin typeface="Arial" charset="0"/>
              </a:rPr>
              <a:t>Metapopulation dynamics – an important concept in PVA</a:t>
            </a:r>
          </a:p>
        </p:txBody>
      </p:sp>
      <p:sp>
        <p:nvSpPr>
          <p:cNvPr id="91139" name="Rectangle 3"/>
          <p:cNvSpPr>
            <a:spLocks noGrp="1" noChangeArrowheads="1"/>
          </p:cNvSpPr>
          <p:nvPr>
            <p:ph type="body" idx="1"/>
          </p:nvPr>
        </p:nvSpPr>
        <p:spPr/>
        <p:txBody>
          <a:bodyPr/>
          <a:lstStyle/>
          <a:p>
            <a:pPr marL="609600" indent="-609600" eaLnBrk="1" hangingPunct="1">
              <a:lnSpc>
                <a:spcPct val="80000"/>
              </a:lnSpc>
              <a:buFontTx/>
              <a:buAutoNum type="arabicPeriod"/>
            </a:pPr>
            <a:r>
              <a:rPr lang="en-US" sz="2000">
                <a:latin typeface="Arial" charset="0"/>
              </a:rPr>
              <a:t>Conservation biology is concerned with the protection of species – not just single populations. Estimation of extinction risks must take into account the complex interactions between populations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Habitat fragmentation/loss is probably the major cause of species extinctions. This may create a metapopulation out of a previously single large population</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Fragmentation can affect the movement and increase the isolation of populations. Modelling may attempt to identify of management strategies that reduce this isolation (e.g. rates of translocation, re-introductions)</a:t>
            </a:r>
          </a:p>
          <a:p>
            <a:pPr marL="609600" indent="-609600" eaLnBrk="1" hangingPunct="1">
              <a:lnSpc>
                <a:spcPct val="80000"/>
              </a:lnSpc>
              <a:buFontTx/>
              <a:buAutoNum type="arabicPeriod"/>
            </a:pPr>
            <a:endParaRPr lang="en-US" sz="2000">
              <a:latin typeface="Arial" charset="0"/>
            </a:endParaRPr>
          </a:p>
          <a:p>
            <a:pPr marL="609600" indent="-609600" eaLnBrk="1" hangingPunct="1">
              <a:lnSpc>
                <a:spcPct val="80000"/>
              </a:lnSpc>
              <a:buFontTx/>
              <a:buAutoNum type="arabicPeriod"/>
            </a:pPr>
            <a:r>
              <a:rPr lang="en-US" sz="2000">
                <a:latin typeface="Arial" charset="0"/>
              </a:rPr>
              <a:t>Reserve design can benefit from information on metapopulation dynamics (e.g. single large reserve vs. several small reserves)</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3" y="228600"/>
            <a:ext cx="5883275" cy="6400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2163" name="Rectangle 5"/>
          <p:cNvSpPr>
            <a:spLocks noChangeArrowheads="1"/>
          </p:cNvSpPr>
          <p:nvPr/>
        </p:nvSpPr>
        <p:spPr bwMode="auto">
          <a:xfrm>
            <a:off x="1676400" y="152400"/>
            <a:ext cx="2743200" cy="27432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xfrm>
            <a:off x="457200" y="152400"/>
            <a:ext cx="8229600" cy="868363"/>
          </a:xfrm>
        </p:spPr>
        <p:txBody>
          <a:bodyPr/>
          <a:lstStyle/>
          <a:p>
            <a:pPr eaLnBrk="1" hangingPunct="1"/>
            <a:r>
              <a:rPr lang="de-DE">
                <a:latin typeface="Arial" charset="0"/>
              </a:rPr>
              <a:t>Fragmentation</a:t>
            </a:r>
          </a:p>
        </p:txBody>
      </p:sp>
      <p:sp>
        <p:nvSpPr>
          <p:cNvPr id="93187" name="Rectangle 3"/>
          <p:cNvSpPr>
            <a:spLocks noGrp="1" noChangeArrowheads="1"/>
          </p:cNvSpPr>
          <p:nvPr>
            <p:ph type="body" sz="half" idx="1"/>
          </p:nvPr>
        </p:nvSpPr>
        <p:spPr>
          <a:xfrm>
            <a:off x="457200" y="4648200"/>
            <a:ext cx="8305800" cy="1752600"/>
          </a:xfrm>
        </p:spPr>
        <p:txBody>
          <a:bodyPr/>
          <a:lstStyle/>
          <a:p>
            <a:pPr eaLnBrk="1" hangingPunct="1">
              <a:lnSpc>
                <a:spcPct val="90000"/>
              </a:lnSpc>
            </a:pPr>
            <a:r>
              <a:rPr lang="en-US" sz="2000">
                <a:latin typeface="Arial" charset="0"/>
              </a:rPr>
              <a:t>Loss of habitat may result in discontinuities in the distribution of the remaining habitat.</a:t>
            </a:r>
          </a:p>
          <a:p>
            <a:pPr eaLnBrk="1" hangingPunct="1">
              <a:lnSpc>
                <a:spcPct val="90000"/>
              </a:lnSpc>
            </a:pPr>
            <a:r>
              <a:rPr lang="en-US" sz="2000">
                <a:latin typeface="Arial" charset="0"/>
              </a:rPr>
              <a:t>Patches of habitat are decreased in size; distances increase between habitats; connectivity decreases; edge:size ratio increases (edge effect: may be less favorable habitat)</a:t>
            </a:r>
          </a:p>
        </p:txBody>
      </p:sp>
      <p:pic>
        <p:nvPicPr>
          <p:cNvPr id="93188" name="Picture 5"/>
          <p:cNvPicPr>
            <a:picLocks noChangeAspect="1" noChangeArrowheads="1"/>
          </p:cNvPicPr>
          <p:nvPr/>
        </p:nvPicPr>
        <p:blipFill>
          <a:blip r:embed="rId2" cstate="email">
            <a:lum contrast="30000"/>
            <a:extLst>
              <a:ext uri="{28A0092B-C50C-407E-A947-70E740481C1C}">
                <a14:useLocalDpi xmlns:a14="http://schemas.microsoft.com/office/drawing/2010/main" val="0"/>
              </a:ext>
            </a:extLst>
          </a:blip>
          <a:srcRect/>
          <a:stretch>
            <a:fillRect/>
          </a:stretch>
        </p:blipFill>
        <p:spPr bwMode="auto">
          <a:xfrm>
            <a:off x="609600" y="1143000"/>
            <a:ext cx="5715000" cy="3294063"/>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3189"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477000" y="1524000"/>
            <a:ext cx="2324100" cy="1965325"/>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pPr eaLnBrk="1" hangingPunct="1"/>
            <a:r>
              <a:rPr lang="de-DE">
                <a:latin typeface="Arial" charset="0"/>
              </a:rPr>
              <a:t>PVA in Metapopulation Models</a:t>
            </a:r>
          </a:p>
        </p:txBody>
      </p:sp>
      <p:sp>
        <p:nvSpPr>
          <p:cNvPr id="94211" name="Rectangle 3"/>
          <p:cNvSpPr>
            <a:spLocks noGrp="1" noChangeArrowheads="1"/>
          </p:cNvSpPr>
          <p:nvPr>
            <p:ph type="body" idx="1"/>
          </p:nvPr>
        </p:nvSpPr>
        <p:spPr/>
        <p:txBody>
          <a:bodyPr/>
          <a:lstStyle/>
          <a:p>
            <a:pPr eaLnBrk="1" hangingPunct="1">
              <a:lnSpc>
                <a:spcPct val="90000"/>
              </a:lnSpc>
            </a:pPr>
            <a:r>
              <a:rPr lang="en-US" sz="2800">
                <a:latin typeface="Arial" charset="0"/>
              </a:rPr>
              <a:t>As we have learned from PVA, when populations become small, e.g. as a result of habitat loss or fragmentation, environmental and demographic stochasticity can lead to frequent local extinctions and recolonizations</a:t>
            </a:r>
          </a:p>
          <a:p>
            <a:pPr eaLnBrk="1" hangingPunct="1">
              <a:lnSpc>
                <a:spcPct val="90000"/>
              </a:lnSpc>
            </a:pPr>
            <a:endParaRPr lang="en-US" sz="2800">
              <a:latin typeface="Arial" charset="0"/>
            </a:endParaRPr>
          </a:p>
          <a:p>
            <a:pPr eaLnBrk="1" hangingPunct="1">
              <a:lnSpc>
                <a:spcPct val="90000"/>
              </a:lnSpc>
            </a:pPr>
            <a:r>
              <a:rPr lang="en-US" sz="2800">
                <a:latin typeface="Arial" charset="0"/>
              </a:rPr>
              <a:t>This may prevent individual populations from reaching equilibrium and staying there, although the metapopulation as a whole may persist longer than any individual population</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de-DE" sz="4000">
                <a:latin typeface="Arial" charset="0"/>
              </a:rPr>
              <a:t>Factors Affecting Extinction Rates</a:t>
            </a:r>
          </a:p>
        </p:txBody>
      </p:sp>
      <p:sp>
        <p:nvSpPr>
          <p:cNvPr id="95235" name="Rectangle 3"/>
          <p:cNvSpPr>
            <a:spLocks noGrp="1" noChangeArrowheads="1"/>
          </p:cNvSpPr>
          <p:nvPr>
            <p:ph type="body" idx="1"/>
          </p:nvPr>
        </p:nvSpPr>
        <p:spPr/>
        <p:txBody>
          <a:bodyPr/>
          <a:lstStyle/>
          <a:p>
            <a:pPr eaLnBrk="1" hangingPunct="1">
              <a:lnSpc>
                <a:spcPct val="80000"/>
              </a:lnSpc>
            </a:pPr>
            <a:r>
              <a:rPr lang="en-US" sz="2400">
                <a:latin typeface="Arial" charset="0"/>
              </a:rPr>
              <a:t>In a single population we have seen that population size and the degree of stochasticity affect extinction rates.</a:t>
            </a:r>
          </a:p>
          <a:p>
            <a:pPr eaLnBrk="1" hangingPunct="1">
              <a:lnSpc>
                <a:spcPct val="80000"/>
              </a:lnSpc>
            </a:pPr>
            <a:endParaRPr lang="en-US" sz="2400">
              <a:latin typeface="Arial" charset="0"/>
            </a:endParaRPr>
          </a:p>
          <a:p>
            <a:pPr eaLnBrk="1" hangingPunct="1">
              <a:lnSpc>
                <a:spcPct val="80000"/>
              </a:lnSpc>
            </a:pPr>
            <a:r>
              <a:rPr lang="en-US" sz="2400">
                <a:latin typeface="Arial" charset="0"/>
              </a:rPr>
              <a:t>Metapopulations may persist as a whole over longer periods of time even if individual populations occasionally go extinct and are re-colonized.</a:t>
            </a:r>
          </a:p>
          <a:p>
            <a:pPr eaLnBrk="1" hangingPunct="1">
              <a:lnSpc>
                <a:spcPct val="80000"/>
              </a:lnSpc>
            </a:pPr>
            <a:endParaRPr lang="en-US" sz="2400">
              <a:latin typeface="Arial" charset="0"/>
            </a:endParaRPr>
          </a:p>
          <a:p>
            <a:pPr eaLnBrk="1" hangingPunct="1">
              <a:lnSpc>
                <a:spcPct val="80000"/>
              </a:lnSpc>
            </a:pPr>
            <a:r>
              <a:rPr lang="en-US" sz="2400">
                <a:latin typeface="Arial" charset="0"/>
              </a:rPr>
              <a:t>Two key factors affecting the extinction risk of a metapopulation are:</a:t>
            </a:r>
          </a:p>
          <a:p>
            <a:pPr lvl="1" eaLnBrk="1" hangingPunct="1">
              <a:lnSpc>
                <a:spcPct val="80000"/>
              </a:lnSpc>
            </a:pPr>
            <a:r>
              <a:rPr lang="en-US" sz="2000">
                <a:latin typeface="Arial" charset="0"/>
              </a:rPr>
              <a:t>1) Correlation - determines how frequently multiple population extinctions may coincide</a:t>
            </a:r>
          </a:p>
          <a:p>
            <a:pPr lvl="1" eaLnBrk="1" hangingPunct="1">
              <a:lnSpc>
                <a:spcPct val="80000"/>
              </a:lnSpc>
            </a:pPr>
            <a:r>
              <a:rPr lang="en-US" sz="2000">
                <a:latin typeface="Arial" charset="0"/>
              </a:rPr>
              <a:t>2) Dispersal rate - higher rates result in faster re-colonization, reducing extinction risk</a:t>
            </a:r>
            <a:r>
              <a:rPr lang="de-DE" sz="2000">
                <a:latin typeface="Arial" charset="0"/>
              </a:rPr>
              <a:t>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6259" name="Rectangle 3"/>
          <p:cNvSpPr>
            <a:spLocks noGrp="1" noChangeArrowheads="1"/>
          </p:cNvSpPr>
          <p:nvPr>
            <p:ph type="body" idx="1"/>
          </p:nvPr>
        </p:nvSpPr>
        <p:spPr/>
        <p:txBody>
          <a:bodyPr/>
          <a:lstStyle/>
          <a:p>
            <a:pPr eaLnBrk="1" hangingPunct="1">
              <a:lnSpc>
                <a:spcPct val="80000"/>
              </a:lnSpc>
            </a:pPr>
            <a:r>
              <a:rPr lang="en-US" sz="2000">
                <a:latin typeface="Arial" charset="0"/>
              </a:rPr>
              <a:t>Spatial correlation, or autocorrelation, measures of the amount of association between measurements of a variable made at points at a given distance apart. We could measure a single variable (say, rainfall) at intervals of 1 km across the landscape. </a:t>
            </a:r>
          </a:p>
          <a:p>
            <a:pPr eaLnBrk="1" hangingPunct="1">
              <a:lnSpc>
                <a:spcPct val="80000"/>
              </a:lnSpc>
            </a:pPr>
            <a:endParaRPr lang="en-US" sz="2000">
              <a:latin typeface="Arial" charset="0"/>
            </a:endParaRPr>
          </a:p>
          <a:p>
            <a:pPr eaLnBrk="1" hangingPunct="1">
              <a:lnSpc>
                <a:spcPct val="80000"/>
              </a:lnSpc>
            </a:pPr>
            <a:r>
              <a:rPr lang="en-US" sz="2000">
                <a:latin typeface="Arial" charset="0"/>
              </a:rPr>
              <a:t>If two populations are close to each other geographically, they will often experience similar environmental patterns - for example, the same sequence of years with good and bad weather. This will result in a positive correlation between the vital rates of the two populations inducing a correlation between the population trajectories. </a:t>
            </a:r>
          </a:p>
          <a:p>
            <a:pPr eaLnBrk="1" hangingPunct="1">
              <a:lnSpc>
                <a:spcPct val="80000"/>
              </a:lnSpc>
            </a:pPr>
            <a:endParaRPr lang="en-US" sz="2000">
              <a:latin typeface="Arial" charset="0"/>
            </a:endParaRPr>
          </a:p>
          <a:p>
            <a:pPr eaLnBrk="1" hangingPunct="1">
              <a:lnSpc>
                <a:spcPct val="80000"/>
              </a:lnSpc>
            </a:pPr>
            <a:r>
              <a:rPr lang="en-US" sz="2000">
                <a:latin typeface="Arial" charset="0"/>
              </a:rPr>
              <a:t>e.g. Good rains in one habitat patch will mean there probably will be good rains in the other habitat patch.</a:t>
            </a:r>
            <a:endParaRPr lang="de-DE" sz="2000">
              <a:latin typeface="Arial" charset="0"/>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7282" name="AutoShape 4"/>
          <p:cNvCxnSpPr>
            <a:cxnSpLocks noChangeShapeType="1"/>
            <a:stCxn id="97286" idx="4"/>
            <a:endCxn id="97287" idx="0"/>
          </p:cNvCxnSpPr>
          <p:nvPr/>
        </p:nvCxnSpPr>
        <p:spPr bwMode="auto">
          <a:xfrm flipH="1">
            <a:off x="4229100" y="3001963"/>
            <a:ext cx="381000" cy="15700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283" name="Oval 6"/>
          <p:cNvSpPr>
            <a:spLocks noChangeArrowheads="1"/>
          </p:cNvSpPr>
          <p:nvPr/>
        </p:nvSpPr>
        <p:spPr bwMode="auto">
          <a:xfrm>
            <a:off x="6172200" y="1676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4" name="Oval 7"/>
          <p:cNvSpPr>
            <a:spLocks noChangeArrowheads="1"/>
          </p:cNvSpPr>
          <p:nvPr/>
        </p:nvSpPr>
        <p:spPr bwMode="auto">
          <a:xfrm>
            <a:off x="6477000" y="33528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5" name="Oval 8"/>
          <p:cNvSpPr>
            <a:spLocks noChangeArrowheads="1"/>
          </p:cNvSpPr>
          <p:nvPr/>
        </p:nvSpPr>
        <p:spPr bwMode="auto">
          <a:xfrm>
            <a:off x="2209800" y="25908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6" name="Oval 9"/>
          <p:cNvSpPr>
            <a:spLocks noChangeArrowheads="1"/>
          </p:cNvSpPr>
          <p:nvPr/>
        </p:nvSpPr>
        <p:spPr bwMode="auto">
          <a:xfrm>
            <a:off x="4343400" y="2438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97287" name="Oval 10"/>
          <p:cNvSpPr>
            <a:spLocks noChangeArrowheads="1"/>
          </p:cNvSpPr>
          <p:nvPr/>
        </p:nvSpPr>
        <p:spPr bwMode="auto">
          <a:xfrm>
            <a:off x="3962400" y="45720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cxnSp>
        <p:nvCxnSpPr>
          <p:cNvPr id="97288" name="AutoShape 11"/>
          <p:cNvCxnSpPr>
            <a:cxnSpLocks noChangeShapeType="1"/>
            <a:stCxn id="97284" idx="4"/>
            <a:endCxn id="97287" idx="7"/>
          </p:cNvCxnSpPr>
          <p:nvPr/>
        </p:nvCxnSpPr>
        <p:spPr bwMode="auto">
          <a:xfrm flipH="1">
            <a:off x="4418013" y="3916363"/>
            <a:ext cx="2325687" cy="7381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89" name="AutoShape 12"/>
          <p:cNvCxnSpPr>
            <a:cxnSpLocks noChangeShapeType="1"/>
            <a:stCxn id="97283" idx="4"/>
            <a:endCxn id="97284" idx="0"/>
          </p:cNvCxnSpPr>
          <p:nvPr/>
        </p:nvCxnSpPr>
        <p:spPr bwMode="auto">
          <a:xfrm>
            <a:off x="6438900" y="2239963"/>
            <a:ext cx="304800" cy="11128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0" name="AutoShape 13"/>
          <p:cNvCxnSpPr>
            <a:cxnSpLocks noChangeShapeType="1"/>
            <a:stCxn id="97286" idx="5"/>
            <a:endCxn id="97284" idx="2"/>
          </p:cNvCxnSpPr>
          <p:nvPr/>
        </p:nvCxnSpPr>
        <p:spPr bwMode="auto">
          <a:xfrm>
            <a:off x="4799013" y="2919413"/>
            <a:ext cx="1677987" cy="715962"/>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1" name="AutoShape 14"/>
          <p:cNvCxnSpPr>
            <a:cxnSpLocks noChangeShapeType="1"/>
            <a:stCxn id="97285" idx="4"/>
            <a:endCxn id="97287" idx="1"/>
          </p:cNvCxnSpPr>
          <p:nvPr/>
        </p:nvCxnSpPr>
        <p:spPr bwMode="auto">
          <a:xfrm>
            <a:off x="2476500" y="3154363"/>
            <a:ext cx="1563688" cy="150018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2" name="AutoShape 15"/>
          <p:cNvCxnSpPr>
            <a:cxnSpLocks noChangeShapeType="1"/>
            <a:stCxn id="97285" idx="6"/>
            <a:endCxn id="97286" idx="2"/>
          </p:cNvCxnSpPr>
          <p:nvPr/>
        </p:nvCxnSpPr>
        <p:spPr bwMode="auto">
          <a:xfrm flipV="1">
            <a:off x="2743200" y="2720975"/>
            <a:ext cx="1600200" cy="1524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3" name="AutoShape 16"/>
          <p:cNvCxnSpPr>
            <a:cxnSpLocks noChangeShapeType="1"/>
            <a:stCxn id="97297" idx="5"/>
            <a:endCxn id="97286" idx="1"/>
          </p:cNvCxnSpPr>
          <p:nvPr/>
        </p:nvCxnSpPr>
        <p:spPr bwMode="auto">
          <a:xfrm>
            <a:off x="3808413" y="1014413"/>
            <a:ext cx="612775" cy="15065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4" name="AutoShape 17"/>
          <p:cNvCxnSpPr>
            <a:cxnSpLocks noChangeShapeType="1"/>
            <a:stCxn id="97283" idx="3"/>
            <a:endCxn id="97286" idx="7"/>
          </p:cNvCxnSpPr>
          <p:nvPr/>
        </p:nvCxnSpPr>
        <p:spPr bwMode="auto">
          <a:xfrm flipH="1">
            <a:off x="4799013" y="2157413"/>
            <a:ext cx="1450975" cy="3635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5" name="AutoShape 18"/>
          <p:cNvCxnSpPr>
            <a:cxnSpLocks noChangeShapeType="1"/>
            <a:stCxn id="97283" idx="2"/>
            <a:endCxn id="97297" idx="6"/>
          </p:cNvCxnSpPr>
          <p:nvPr/>
        </p:nvCxnSpPr>
        <p:spPr bwMode="auto">
          <a:xfrm flipH="1" flipV="1">
            <a:off x="3886200" y="815975"/>
            <a:ext cx="2286000" cy="114300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cxnSp>
        <p:nvCxnSpPr>
          <p:cNvPr id="97296" name="AutoShape 19"/>
          <p:cNvCxnSpPr>
            <a:cxnSpLocks noChangeShapeType="1"/>
            <a:stCxn id="97297" idx="3"/>
            <a:endCxn id="97285" idx="7"/>
          </p:cNvCxnSpPr>
          <p:nvPr/>
        </p:nvCxnSpPr>
        <p:spPr bwMode="auto">
          <a:xfrm flipH="1">
            <a:off x="2665413" y="1014413"/>
            <a:ext cx="765175" cy="1658937"/>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97297" name="Oval 21"/>
          <p:cNvSpPr>
            <a:spLocks noChangeArrowheads="1"/>
          </p:cNvSpPr>
          <p:nvPr/>
        </p:nvSpPr>
        <p:spPr bwMode="auto">
          <a:xfrm>
            <a:off x="3352800" y="533400"/>
            <a:ext cx="533400" cy="563563"/>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5" name="Oval 29"/>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69" name="Oval 33"/>
          <p:cNvSpPr>
            <a:spLocks noChangeArrowheads="1"/>
          </p:cNvSpPr>
          <p:nvPr/>
        </p:nvSpPr>
        <p:spPr bwMode="auto">
          <a:xfrm>
            <a:off x="6477000" y="33528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0" name="Oval 34"/>
          <p:cNvSpPr>
            <a:spLocks noChangeArrowheads="1"/>
          </p:cNvSpPr>
          <p:nvPr/>
        </p:nvSpPr>
        <p:spPr bwMode="auto">
          <a:xfrm>
            <a:off x="3352800" y="533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1" name="Oval 35"/>
          <p:cNvSpPr>
            <a:spLocks noChangeArrowheads="1"/>
          </p:cNvSpPr>
          <p:nvPr/>
        </p:nvSpPr>
        <p:spPr bwMode="auto">
          <a:xfrm>
            <a:off x="6172200" y="1676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2" name="Oval 36"/>
          <p:cNvSpPr>
            <a:spLocks noChangeArrowheads="1"/>
          </p:cNvSpPr>
          <p:nvPr/>
        </p:nvSpPr>
        <p:spPr bwMode="auto">
          <a:xfrm>
            <a:off x="2209800" y="25908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3" name="Oval 37"/>
          <p:cNvSpPr>
            <a:spLocks noChangeArrowheads="1"/>
          </p:cNvSpPr>
          <p:nvPr/>
        </p:nvSpPr>
        <p:spPr bwMode="auto">
          <a:xfrm>
            <a:off x="4343400" y="24384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4" name="Oval 38"/>
          <p:cNvSpPr>
            <a:spLocks noChangeArrowheads="1"/>
          </p:cNvSpPr>
          <p:nvPr/>
        </p:nvSpPr>
        <p:spPr bwMode="auto">
          <a:xfrm>
            <a:off x="3962400" y="4572000"/>
            <a:ext cx="533400" cy="563563"/>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270376" name="Text Box 40"/>
          <p:cNvSpPr txBox="1">
            <a:spLocks noChangeArrowheads="1"/>
          </p:cNvSpPr>
          <p:nvPr/>
        </p:nvSpPr>
        <p:spPr bwMode="auto">
          <a:xfrm>
            <a:off x="457200" y="5715000"/>
            <a:ext cx="4038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single population extinctions – e.g. low environmental correlation</a:t>
            </a:r>
          </a:p>
        </p:txBody>
      </p:sp>
      <p:sp>
        <p:nvSpPr>
          <p:cNvPr id="270377" name="Text Box 41"/>
          <p:cNvSpPr txBox="1">
            <a:spLocks noChangeArrowheads="1"/>
          </p:cNvSpPr>
          <p:nvPr/>
        </p:nvSpPr>
        <p:spPr bwMode="auto">
          <a:xfrm>
            <a:off x="4800600" y="5715000"/>
            <a:ext cx="4038600" cy="6413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t>multiple population extinctions – e.g. high environmental correlation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03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037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27036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0369"/>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270369"/>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037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270370"/>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0371"/>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270371"/>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703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037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70376"/>
                                        </p:tgtEl>
                                        <p:attrNameLst>
                                          <p:attrName>style.visibility</p:attrName>
                                        </p:attrNameLst>
                                      </p:cBhvr>
                                      <p:to>
                                        <p:strVal val="hidden"/>
                                      </p:to>
                                    </p:set>
                                  </p:childTnLst>
                                </p:cTn>
                              </p:par>
                              <p:par>
                                <p:cTn id="45" presetID="1" presetClass="entr" presetSubtype="0" fill="hold" grpId="0" nodeType="withEffect">
                                  <p:stCondLst>
                                    <p:cond delay="0"/>
                                  </p:stCondLst>
                                  <p:childTnLst>
                                    <p:set>
                                      <p:cBhvr>
                                        <p:cTn id="46" dur="1" fill="hold">
                                          <p:stCondLst>
                                            <p:cond delay="0"/>
                                          </p:stCondLst>
                                        </p:cTn>
                                        <p:tgtEl>
                                          <p:spTgt spid="2703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0374"/>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270372"/>
                                        </p:tgtEl>
                                        <p:attrNameLst>
                                          <p:attrName>style.visibility</p:attrName>
                                        </p:attrNameLst>
                                      </p:cBhvr>
                                      <p:to>
                                        <p:strVal val="hidden"/>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70373"/>
                                        </p:tgtEl>
                                        <p:attrNameLst>
                                          <p:attrName>style.visibility</p:attrName>
                                        </p:attrNameLst>
                                      </p:cBhvr>
                                      <p:to>
                                        <p:strVal val="hidden"/>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703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0365" grpId="0" animBg="1"/>
      <p:bldP spid="270365" grpId="1" animBg="1"/>
      <p:bldP spid="270369" grpId="0" animBg="1"/>
      <p:bldP spid="270369" grpId="1" animBg="1"/>
      <p:bldP spid="270370" grpId="0" animBg="1"/>
      <p:bldP spid="270370" grpId="1" animBg="1"/>
      <p:bldP spid="270371" grpId="0" animBg="1"/>
      <p:bldP spid="270371" grpId="1" animBg="1"/>
      <p:bldP spid="270372" grpId="0" animBg="1"/>
      <p:bldP spid="270372" grpId="1" animBg="1"/>
      <p:bldP spid="270373" grpId="0" animBg="1"/>
      <p:bldP spid="270373" grpId="1" animBg="1"/>
      <p:bldP spid="270374" grpId="0" animBg="1"/>
      <p:bldP spid="270374" grpId="1" animBg="1"/>
      <p:bldP spid="270376" grpId="0"/>
      <p:bldP spid="270376" grpId="1"/>
      <p:bldP spid="27037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533400"/>
            <a:ext cx="5902325" cy="59436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307"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r="6250"/>
          <a:stretch>
            <a:fillRect/>
          </a:stretch>
        </p:blipFill>
        <p:spPr bwMode="auto">
          <a:xfrm>
            <a:off x="6705600" y="381000"/>
            <a:ext cx="2209800" cy="1576388"/>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8308" name="Picture 7"/>
          <p:cNvPicPr>
            <a:picLocks noChangeAspect="1" noChangeArrowheads="1"/>
          </p:cNvPicPr>
          <p:nvPr/>
        </p:nvPicPr>
        <p:blipFill>
          <a:blip r:embed="rId4">
            <a:extLst>
              <a:ext uri="{28A0092B-C50C-407E-A947-70E740481C1C}">
                <a14:useLocalDpi xmlns:a14="http://schemas.microsoft.com/office/drawing/2010/main" val="0"/>
              </a:ext>
            </a:extLst>
          </a:blip>
          <a:srcRect b="11578"/>
          <a:stretch>
            <a:fillRect/>
          </a:stretch>
        </p:blipFill>
        <p:spPr bwMode="auto">
          <a:xfrm>
            <a:off x="6553200" y="4724400"/>
            <a:ext cx="2286000" cy="16002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309" name="Rectangle 12"/>
          <p:cNvSpPr>
            <a:spLocks noChangeArrowheads="1"/>
          </p:cNvSpPr>
          <p:nvPr/>
        </p:nvSpPr>
        <p:spPr bwMode="auto">
          <a:xfrm>
            <a:off x="6019800" y="2209800"/>
            <a:ext cx="3048000" cy="230187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sz="1600"/>
              <a:t>Variation in the sizes of populations of </a:t>
            </a:r>
            <a:r>
              <a:rPr lang="en-US" sz="1600" i="1"/>
              <a:t>P. versicolor</a:t>
            </a:r>
            <a:r>
              <a:rPr lang="en-US" sz="1600"/>
              <a:t> may be less strongly correlated with one another through time because the species is less sensitive to correlated environmental conditions, or because it has better dispersal capabilities.</a:t>
            </a:r>
            <a:endParaRPr lang="de-DE" sz="1600"/>
          </a:p>
        </p:txBody>
      </p:sp>
      <p:sp>
        <p:nvSpPr>
          <p:cNvPr id="98310" name="Rectangle 13"/>
          <p:cNvSpPr>
            <a:spLocks noChangeArrowheads="1"/>
          </p:cNvSpPr>
          <p:nvPr/>
        </p:nvSpPr>
        <p:spPr bwMode="auto">
          <a:xfrm>
            <a:off x="171450" y="152400"/>
            <a:ext cx="25717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solidFill>
                  <a:schemeClr val="tx2"/>
                </a:solidFill>
              </a:rPr>
              <a:t>EXAMPLE:  Boer, 1981</a:t>
            </a:r>
            <a:endParaRPr lang="de-DE">
              <a:solidFill>
                <a:schemeClr val="tx2"/>
              </a:solidFill>
            </a:endParaRPr>
          </a:p>
        </p:txBody>
      </p:sp>
      <p:sp>
        <p:nvSpPr>
          <p:cNvPr id="98311" name="Text Box 14"/>
          <p:cNvSpPr txBox="1">
            <a:spLocks noChangeArrowheads="1"/>
          </p:cNvSpPr>
          <p:nvPr/>
        </p:nvSpPr>
        <p:spPr bwMode="auto">
          <a:xfrm>
            <a:off x="304800" y="6034088"/>
            <a:ext cx="5715000" cy="376237"/>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de-DE" b="1">
                <a:solidFill>
                  <a:srgbClr val="FF3300"/>
                </a:solidFill>
              </a:rPr>
              <a:t>Higher correlation = higher risk of extinction</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p:txBody>
          <a:bodyPr/>
          <a:lstStyle/>
          <a:p>
            <a:pPr eaLnBrk="1" hangingPunct="1"/>
            <a:r>
              <a:rPr lang="de-DE" sz="4000">
                <a:latin typeface="Arial" charset="0"/>
              </a:rPr>
              <a:t>Correlation of environmental variation among populations</a:t>
            </a:r>
          </a:p>
        </p:txBody>
      </p:sp>
      <p:sp>
        <p:nvSpPr>
          <p:cNvPr id="99331" name="Rectangle 3"/>
          <p:cNvSpPr>
            <a:spLocks noGrp="1" noChangeArrowheads="1"/>
          </p:cNvSpPr>
          <p:nvPr>
            <p:ph type="body" idx="1"/>
          </p:nvPr>
        </p:nvSpPr>
        <p:spPr/>
        <p:txBody>
          <a:bodyPr/>
          <a:lstStyle/>
          <a:p>
            <a:pPr eaLnBrk="1" hangingPunct="1">
              <a:lnSpc>
                <a:spcPct val="80000"/>
              </a:lnSpc>
            </a:pPr>
            <a:r>
              <a:rPr lang="en-US" sz="2000">
                <a:latin typeface="Arial" charset="0"/>
              </a:rPr>
              <a:t> In the extreme case where the populations are very close, this correlation may be perfect and they may become extinct at the same time.</a:t>
            </a:r>
          </a:p>
          <a:p>
            <a:pPr eaLnBrk="1" hangingPunct="1">
              <a:lnSpc>
                <a:spcPct val="80000"/>
              </a:lnSpc>
            </a:pPr>
            <a:endParaRPr lang="en-US" sz="2000">
              <a:latin typeface="Arial" charset="0"/>
            </a:endParaRPr>
          </a:p>
          <a:p>
            <a:pPr eaLnBrk="1" hangingPunct="1">
              <a:lnSpc>
                <a:spcPct val="80000"/>
              </a:lnSpc>
            </a:pPr>
            <a:endParaRPr lang="en-US" sz="2000">
              <a:latin typeface="Arial" charset="0"/>
            </a:endParaRPr>
          </a:p>
          <a:p>
            <a:pPr lvl="1" eaLnBrk="1" hangingPunct="1">
              <a:lnSpc>
                <a:spcPct val="80000"/>
              </a:lnSpc>
            </a:pPr>
            <a:r>
              <a:rPr lang="en-US" sz="1800">
                <a:latin typeface="Arial" charset="0"/>
              </a:rPr>
              <a:t>where:</a:t>
            </a:r>
          </a:p>
          <a:p>
            <a:pPr lvl="2" eaLnBrk="1" hangingPunct="1">
              <a:lnSpc>
                <a:spcPct val="80000"/>
              </a:lnSpc>
            </a:pPr>
            <a:r>
              <a:rPr lang="de-DE" sz="1600">
                <a:latin typeface="Arial" charset="0"/>
              </a:rPr>
              <a:t>P = probability that all populations go extinct</a:t>
            </a:r>
          </a:p>
          <a:p>
            <a:pPr lvl="2" eaLnBrk="1" hangingPunct="1">
              <a:lnSpc>
                <a:spcPct val="80000"/>
              </a:lnSpc>
            </a:pPr>
            <a:r>
              <a:rPr lang="de-DE" sz="1600">
                <a:latin typeface="Arial" charset="0"/>
              </a:rPr>
              <a:t>E = probability that any single population goes extinct</a:t>
            </a:r>
          </a:p>
          <a:p>
            <a:pPr lvl="1" eaLnBrk="1" hangingPunct="1">
              <a:lnSpc>
                <a:spcPct val="80000"/>
              </a:lnSpc>
            </a:pPr>
            <a:endParaRPr lang="en-US" sz="1800">
              <a:latin typeface="Arial" charset="0"/>
            </a:endParaRPr>
          </a:p>
          <a:p>
            <a:pPr eaLnBrk="1" hangingPunct="1">
              <a:lnSpc>
                <a:spcPct val="80000"/>
              </a:lnSpc>
            </a:pPr>
            <a:r>
              <a:rPr lang="en-US" sz="2000">
                <a:latin typeface="Arial" charset="0"/>
              </a:rPr>
              <a:t>  At the other extreme, when the environmental variations that the populations experience are completely dissimilar, the total extinction probability will be a product of the probabilities as described above. For an </a:t>
            </a:r>
            <a:r>
              <a:rPr lang="en-US" sz="2000" u="sng">
                <a:latin typeface="Arial" charset="0"/>
              </a:rPr>
              <a:t>n-population</a:t>
            </a:r>
            <a:r>
              <a:rPr lang="en-US" sz="2000">
                <a:latin typeface="Arial" charset="0"/>
              </a:rPr>
              <a:t> system:</a:t>
            </a:r>
          </a:p>
          <a:p>
            <a:pPr eaLnBrk="1" hangingPunct="1">
              <a:lnSpc>
                <a:spcPct val="80000"/>
              </a:lnSpc>
              <a:buFontTx/>
              <a:buNone/>
            </a:pPr>
            <a:r>
              <a:rPr lang="en-US" sz="2000">
                <a:latin typeface="Arial" charset="0"/>
              </a:rPr>
              <a:t> </a:t>
            </a:r>
            <a:endParaRPr lang="de-DE" sz="2000">
              <a:latin typeface="Arial" charset="0"/>
            </a:endParaRPr>
          </a:p>
        </p:txBody>
      </p:sp>
      <p:pic>
        <p:nvPicPr>
          <p:cNvPr id="99332" name="Picture 4"/>
          <p:cNvPicPr>
            <a:picLocks noChangeAspect="1" noChangeArrowheads="1"/>
          </p:cNvPicPr>
          <p:nvPr/>
        </p:nvPicPr>
        <p:blipFill>
          <a:blip r:embed="rId2">
            <a:extLst>
              <a:ext uri="{28A0092B-C50C-407E-A947-70E740481C1C}">
                <a14:useLocalDpi xmlns:a14="http://schemas.microsoft.com/office/drawing/2010/main" val="0"/>
              </a:ext>
            </a:extLst>
          </a:blip>
          <a:srcRect l="5405" t="18787" r="12163" b="23744"/>
          <a:stretch>
            <a:fillRect/>
          </a:stretch>
        </p:blipFill>
        <p:spPr bwMode="auto">
          <a:xfrm>
            <a:off x="3810000" y="2438400"/>
            <a:ext cx="1828800" cy="5508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99333" name="Picture 5"/>
          <p:cNvPicPr>
            <a:picLocks noChangeAspect="1" noChangeArrowheads="1"/>
          </p:cNvPicPr>
          <p:nvPr/>
        </p:nvPicPr>
        <p:blipFill>
          <a:blip r:embed="rId3">
            <a:lum contrast="18000"/>
            <a:extLst>
              <a:ext uri="{28A0092B-C50C-407E-A947-70E740481C1C}">
                <a14:useLocalDpi xmlns:a14="http://schemas.microsoft.com/office/drawing/2010/main" val="0"/>
              </a:ext>
            </a:extLst>
          </a:blip>
          <a:srcRect l="6737" t="17496" r="9857" b="15010"/>
          <a:stretch>
            <a:fillRect/>
          </a:stretch>
        </p:blipFill>
        <p:spPr bwMode="auto">
          <a:xfrm>
            <a:off x="3733800" y="5334000"/>
            <a:ext cx="2057400" cy="558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0</TotalTime>
  <Words>6533</Words>
  <Application>Microsoft Office PowerPoint</Application>
  <PresentationFormat>Bildschirmpräsentation (4:3)</PresentationFormat>
  <Paragraphs>732</Paragraphs>
  <Slides>114</Slides>
  <Notes>0</Notes>
  <HiddenSlides>0</HiddenSlides>
  <MMClips>0</MMClips>
  <ScaleCrop>false</ScaleCrop>
  <HeadingPairs>
    <vt:vector size="8" baseType="variant">
      <vt:variant>
        <vt:lpstr>Verwendete Schriftarten</vt:lpstr>
      </vt:variant>
      <vt:variant>
        <vt:i4>4</vt:i4>
      </vt:variant>
      <vt:variant>
        <vt:lpstr>Design</vt:lpstr>
      </vt:variant>
      <vt:variant>
        <vt:i4>1</vt:i4>
      </vt:variant>
      <vt:variant>
        <vt:lpstr>Eingebettete OLE-Server</vt:lpstr>
      </vt:variant>
      <vt:variant>
        <vt:i4>1</vt:i4>
      </vt:variant>
      <vt:variant>
        <vt:lpstr>Folientitel</vt:lpstr>
      </vt:variant>
      <vt:variant>
        <vt:i4>114</vt:i4>
      </vt:variant>
    </vt:vector>
  </HeadingPairs>
  <TitlesOfParts>
    <vt:vector size="120" baseType="lpstr">
      <vt:lpstr>ＭＳ Ｐゴシック</vt:lpstr>
      <vt:lpstr>Arial</vt:lpstr>
      <vt:lpstr>Times New Roman</vt:lpstr>
      <vt:lpstr>Wingdings</vt:lpstr>
      <vt:lpstr>Standarddesign</vt:lpstr>
      <vt:lpstr>Designer Zeichnung</vt:lpstr>
      <vt:lpstr>Modelling in Conservation Biology</vt:lpstr>
      <vt:lpstr>Course Outline</vt:lpstr>
      <vt:lpstr>What is the value in conservation?</vt:lpstr>
      <vt:lpstr>Introduction into the course concept </vt:lpstr>
      <vt:lpstr>Introduction into the course concept </vt:lpstr>
      <vt:lpstr>Introduction into the course concept </vt:lpstr>
      <vt:lpstr>Conservation-Related Differences Between Non-Marine and Marine realms</vt:lpstr>
      <vt:lpstr>Marine vs. Non-marine Cont.</vt:lpstr>
      <vt:lpstr>Marine vs. Non-marine Cont.</vt:lpstr>
      <vt:lpstr>Marine vs. Non-marine Cont.</vt:lpstr>
      <vt:lpstr>Marine Populations: the basics</vt:lpstr>
      <vt:lpstr>Reproductive features:  Spawning method</vt:lpstr>
      <vt:lpstr>Reproductive features:  Spawning method</vt:lpstr>
      <vt:lpstr>Reproductive features:  Spawning method</vt:lpstr>
      <vt:lpstr>Reproductive features:  Developmental mode</vt:lpstr>
      <vt:lpstr>Fecundity Patterns</vt:lpstr>
      <vt:lpstr>Fecundity Patterns: Variations in reproductive success</vt:lpstr>
      <vt:lpstr>Settlement, Recruitment and Dispersal Patterns</vt:lpstr>
      <vt:lpstr>Applications of modelling in marine populations</vt:lpstr>
      <vt:lpstr>Logistic growth function</vt:lpstr>
      <vt:lpstr>Fisheries Biology</vt:lpstr>
      <vt:lpstr>Allee effect – reduction of mating success with declining density</vt:lpstr>
      <vt:lpstr>r- vs. K-strategists: implications for conservation</vt:lpstr>
      <vt:lpstr>r- vs. K-strategists: implications for conservation</vt:lpstr>
      <vt:lpstr>The realm of Population Viability Analysis (PVA)</vt:lpstr>
      <vt:lpstr>The realm of PVA</vt:lpstr>
      <vt:lpstr>The realm of PVA</vt:lpstr>
      <vt:lpstr>Template</vt:lpstr>
      <vt:lpstr>How to produce uniform random numbers?</vt:lpstr>
      <vt:lpstr>PowerPoint-Präsentation</vt:lpstr>
      <vt:lpstr>Template</vt:lpstr>
      <vt:lpstr>Types of Population Viability Analysis</vt:lpstr>
      <vt:lpstr>Types of PVA (cont.)</vt:lpstr>
      <vt:lpstr>Potential uses PVA</vt:lpstr>
      <vt:lpstr>Template</vt:lpstr>
      <vt:lpstr>Deterministic prediction</vt:lpstr>
      <vt:lpstr>The importance of stochasticity</vt:lpstr>
      <vt:lpstr>The importance of stochasticity (cont.)</vt:lpstr>
      <vt:lpstr>The importance of stochasticity (cont.)</vt:lpstr>
      <vt:lpstr>Template</vt:lpstr>
      <vt:lpstr>Types of uncertainty</vt:lpstr>
      <vt:lpstr>Types of uncertainty</vt:lpstr>
      <vt:lpstr>Types of uncertainty</vt:lpstr>
      <vt:lpstr>IUCN Conservation Status Categories</vt:lpstr>
      <vt:lpstr>Probability of extinction</vt:lpstr>
      <vt:lpstr>Probability of extinction</vt:lpstr>
      <vt:lpstr>Additional terminology of risk assessment &amp; conservation stats.</vt:lpstr>
      <vt:lpstr>Time to extinction</vt:lpstr>
      <vt:lpstr>Intro to Case Study 1.</vt:lpstr>
      <vt:lpstr>Population models for the White rhinoceros on Ndumu Reserve</vt:lpstr>
      <vt:lpstr>PowerPoint-Präsentation</vt:lpstr>
      <vt:lpstr>PowerPoint-Präsentation</vt:lpstr>
      <vt:lpstr>Population models for the White rhinoceros on Ndumu Reserve</vt:lpstr>
      <vt:lpstr>PowerPoint-Präsentation</vt:lpstr>
      <vt:lpstr>Population models for the White rhinoceros on Ndumu Reserve</vt:lpstr>
      <vt:lpstr>Exercises</vt:lpstr>
      <vt:lpstr>Template</vt:lpstr>
      <vt:lpstr>Introduction into stochasticity</vt:lpstr>
      <vt:lpstr>Introduction into stochasticity</vt:lpstr>
      <vt:lpstr>Introduction into stochasticity</vt:lpstr>
      <vt:lpstr>Introduction into stochasticity</vt:lpstr>
      <vt:lpstr>PowerPoint-Präsentation</vt:lpstr>
      <vt:lpstr>Template</vt:lpstr>
      <vt:lpstr>Age-class structured population models - introduction </vt:lpstr>
      <vt:lpstr>Age-class structured population models - introduction </vt:lpstr>
      <vt:lpstr>Age-class structured population models - introduction</vt:lpstr>
      <vt:lpstr>Template</vt:lpstr>
      <vt:lpstr>Matrix multiplication (1)</vt:lpstr>
      <vt:lpstr>Matrix multiplication (2)</vt:lpstr>
      <vt:lpstr>Age-class structured population models - introduction</vt:lpstr>
      <vt:lpstr>Age-class structured population models - introduction</vt:lpstr>
      <vt:lpstr>Stage-class structured population models - introduction</vt:lpstr>
      <vt:lpstr>Intro to Case Study 2.</vt:lpstr>
      <vt:lpstr>Loggerhead turtle  Carretta carretta</vt:lpstr>
      <vt:lpstr>Loggerhead distribution</vt:lpstr>
      <vt:lpstr>How to increase the population?</vt:lpstr>
      <vt:lpstr>How to increase the population?</vt:lpstr>
      <vt:lpstr>Template</vt:lpstr>
      <vt:lpstr>Management Strategy Evaluation</vt:lpstr>
      <vt:lpstr>Sources of uncertainty</vt:lpstr>
      <vt:lpstr>PowerPoint-Präsentation</vt:lpstr>
      <vt:lpstr>Conceptual overview of MSE</vt:lpstr>
      <vt:lpstr>Template</vt:lpstr>
      <vt:lpstr>Metapopulation theory</vt:lpstr>
      <vt:lpstr>Metapopulations and Spatial Structure</vt:lpstr>
      <vt:lpstr>PowerPoint-Präsentation</vt:lpstr>
      <vt:lpstr>Island Biogeography</vt:lpstr>
      <vt:lpstr>Island Biogeography</vt:lpstr>
      <vt:lpstr>Ex. Metapopulation Analysis</vt:lpstr>
      <vt:lpstr>Ex. Metapopulation Analysis</vt:lpstr>
      <vt:lpstr>Metapopulation dynamics – an important concept in PVA</vt:lpstr>
      <vt:lpstr>PowerPoint-Präsentation</vt:lpstr>
      <vt:lpstr>Fragmentation</vt:lpstr>
      <vt:lpstr>PVA in Metapopulation Models</vt:lpstr>
      <vt:lpstr>Factors Affecting Extinction Rates</vt:lpstr>
      <vt:lpstr>Correlation of environmental variation among populations</vt:lpstr>
      <vt:lpstr>PowerPoint-Präsentation</vt:lpstr>
      <vt:lpstr>PowerPoint-Präsentation</vt:lpstr>
      <vt:lpstr>Correlation of environmental variation among populations</vt:lpstr>
      <vt:lpstr>Correlation of environmental variation among populations</vt:lpstr>
      <vt:lpstr>Correlation of environmental variation among populations</vt:lpstr>
      <vt:lpstr>Dispersal Patterns</vt:lpstr>
      <vt:lpstr>Other factors affecting dispersal</vt:lpstr>
      <vt:lpstr>Template</vt:lpstr>
      <vt:lpstr>Dispersal Patterns</vt:lpstr>
      <vt:lpstr>All together now…</vt:lpstr>
      <vt:lpstr>PowerPoint-Präsentation</vt:lpstr>
      <vt:lpstr>Template</vt:lpstr>
      <vt:lpstr>PowerPoint-Präsentation</vt:lpstr>
      <vt:lpstr>PowerPoint-Präsentation</vt:lpstr>
      <vt:lpstr>Agent- or Individual-based modelling</vt:lpstr>
      <vt:lpstr>PowerPoint-Präsentation</vt:lpstr>
      <vt:lpstr>PowerPoint-Präsentation</vt:lpstr>
      <vt:lpstr>Pattern Oriented Modelling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in Conservation Biology</dc:title>
  <dc:creator>Me</dc:creator>
  <cp:lastModifiedBy>Marc</cp:lastModifiedBy>
  <cp:revision>116</cp:revision>
  <dcterms:created xsi:type="dcterms:W3CDTF">2009-04-28T15:36:53Z</dcterms:created>
  <dcterms:modified xsi:type="dcterms:W3CDTF">2019-05-23T21:14:51Z</dcterms:modified>
</cp:coreProperties>
</file>